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2" r:id="rId15"/>
    <p:sldId id="273" r:id="rId16"/>
    <p:sldId id="274" r:id="rId17"/>
    <p:sldId id="276" r:id="rId18"/>
    <p:sldId id="277" r:id="rId19"/>
    <p:sldId id="278" r:id="rId20"/>
    <p:sldId id="279" r:id="rId21"/>
    <p:sldId id="280" r:id="rId22"/>
    <p:sldId id="281" r:id="rId23"/>
    <p:sldId id="282" r:id="rId24"/>
    <p:sldId id="284" r:id="rId25"/>
    <p:sldId id="285" r:id="rId26"/>
    <p:sldId id="286" r:id="rId27"/>
    <p:sldId id="287" r:id="rId28"/>
    <p:sldId id="288" r:id="rId29"/>
    <p:sldId id="289" r:id="rId30"/>
    <p:sldId id="290" r:id="rId31"/>
    <p:sldId id="291" r:id="rId32"/>
    <p:sldId id="292" r:id="rId33"/>
    <p:sldId id="294" r:id="rId34"/>
    <p:sldId id="296" r:id="rId35"/>
    <p:sldId id="297" r:id="rId36"/>
    <p:sldId id="298" r:id="rId37"/>
    <p:sldId id="299" r:id="rId38"/>
    <p:sldId id="300" r:id="rId39"/>
    <p:sldId id="301"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7"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535353"/>
        </a:solidFill>
        <a:effectLst/>
        <a:uFillTx/>
        <a:latin typeface="+mn-lt"/>
        <a:ea typeface="+mn-ea"/>
        <a:cs typeface="+mn-cs"/>
        <a:sym typeface="Gill Sans Light"/>
      </a:defRPr>
    </a:lvl1pPr>
    <a:lvl2pPr marL="0" marR="0" indent="34290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535353"/>
        </a:solidFill>
        <a:effectLst/>
        <a:uFillTx/>
        <a:latin typeface="+mn-lt"/>
        <a:ea typeface="+mn-ea"/>
        <a:cs typeface="+mn-cs"/>
        <a:sym typeface="Gill Sans Light"/>
      </a:defRPr>
    </a:lvl2pPr>
    <a:lvl3pPr marL="0" marR="0" indent="68580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535353"/>
        </a:solidFill>
        <a:effectLst/>
        <a:uFillTx/>
        <a:latin typeface="+mn-lt"/>
        <a:ea typeface="+mn-ea"/>
        <a:cs typeface="+mn-cs"/>
        <a:sym typeface="Gill Sans Light"/>
      </a:defRPr>
    </a:lvl3pPr>
    <a:lvl4pPr marL="0" marR="0" indent="102870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535353"/>
        </a:solidFill>
        <a:effectLst/>
        <a:uFillTx/>
        <a:latin typeface="+mn-lt"/>
        <a:ea typeface="+mn-ea"/>
        <a:cs typeface="+mn-cs"/>
        <a:sym typeface="Gill Sans Light"/>
      </a:defRPr>
    </a:lvl4pPr>
    <a:lvl5pPr marL="0" marR="0" indent="137160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535353"/>
        </a:solidFill>
        <a:effectLst/>
        <a:uFillTx/>
        <a:latin typeface="+mn-lt"/>
        <a:ea typeface="+mn-ea"/>
        <a:cs typeface="+mn-cs"/>
        <a:sym typeface="Gill Sans Light"/>
      </a:defRPr>
    </a:lvl5pPr>
    <a:lvl6pPr marL="0" marR="0" indent="171450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535353"/>
        </a:solidFill>
        <a:effectLst/>
        <a:uFillTx/>
        <a:latin typeface="+mn-lt"/>
        <a:ea typeface="+mn-ea"/>
        <a:cs typeface="+mn-cs"/>
        <a:sym typeface="Gill Sans Light"/>
      </a:defRPr>
    </a:lvl6pPr>
    <a:lvl7pPr marL="0" marR="0" indent="205740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535353"/>
        </a:solidFill>
        <a:effectLst/>
        <a:uFillTx/>
        <a:latin typeface="+mn-lt"/>
        <a:ea typeface="+mn-ea"/>
        <a:cs typeface="+mn-cs"/>
        <a:sym typeface="Gill Sans Light"/>
      </a:defRPr>
    </a:lvl7pPr>
    <a:lvl8pPr marL="0" marR="0" indent="240030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535353"/>
        </a:solidFill>
        <a:effectLst/>
        <a:uFillTx/>
        <a:latin typeface="+mn-lt"/>
        <a:ea typeface="+mn-ea"/>
        <a:cs typeface="+mn-cs"/>
        <a:sym typeface="Gill Sans Light"/>
      </a:defRPr>
    </a:lvl8pPr>
    <a:lvl9pPr marL="0" marR="0" indent="274320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535353"/>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58303830"/>
      </p:ext>
    </p:extLst>
  </p:cSld>
  <p:clrMap bg1="lt1" tx1="dk1" bg2="lt2" tx2="dk2" accent1="accent1" accent2="accent2" accent3="accent3" accent4="accent4" accent5="accent5" accent6="accent6" hlink="hlink" folHlink="folHlink"/>
  <p:notesStyle>
    <a:lvl1pPr defTabSz="406400" latinLnBrk="0">
      <a:defRPr>
        <a:latin typeface="Lucida Grande"/>
        <a:ea typeface="Lucida Grande"/>
        <a:cs typeface="Lucida Grande"/>
        <a:sym typeface="Lucida Grande"/>
      </a:defRPr>
    </a:lvl1pPr>
    <a:lvl2pPr indent="228600" defTabSz="406400" latinLnBrk="0">
      <a:defRPr>
        <a:latin typeface="Lucida Grande"/>
        <a:ea typeface="Lucida Grande"/>
        <a:cs typeface="Lucida Grande"/>
        <a:sym typeface="Lucida Grande"/>
      </a:defRPr>
    </a:lvl2pPr>
    <a:lvl3pPr indent="457200" defTabSz="406400" latinLnBrk="0">
      <a:defRPr>
        <a:latin typeface="Lucida Grande"/>
        <a:ea typeface="Lucida Grande"/>
        <a:cs typeface="Lucida Grande"/>
        <a:sym typeface="Lucida Grande"/>
      </a:defRPr>
    </a:lvl3pPr>
    <a:lvl4pPr indent="685800" defTabSz="406400" latinLnBrk="0">
      <a:defRPr>
        <a:latin typeface="Lucida Grande"/>
        <a:ea typeface="Lucida Grande"/>
        <a:cs typeface="Lucida Grande"/>
        <a:sym typeface="Lucida Grande"/>
      </a:defRPr>
    </a:lvl4pPr>
    <a:lvl5pPr indent="914400" defTabSz="406400" latinLnBrk="0">
      <a:defRPr>
        <a:latin typeface="Lucida Grande"/>
        <a:ea typeface="Lucida Grande"/>
        <a:cs typeface="Lucida Grande"/>
        <a:sym typeface="Lucida Grande"/>
      </a:defRPr>
    </a:lvl5pPr>
    <a:lvl6pPr indent="1143000" defTabSz="406400" latinLnBrk="0">
      <a:defRPr>
        <a:latin typeface="Lucida Grande"/>
        <a:ea typeface="Lucida Grande"/>
        <a:cs typeface="Lucida Grande"/>
        <a:sym typeface="Lucida Grande"/>
      </a:defRPr>
    </a:lvl6pPr>
    <a:lvl7pPr indent="1371600" defTabSz="406400" latinLnBrk="0">
      <a:defRPr>
        <a:latin typeface="Lucida Grande"/>
        <a:ea typeface="Lucida Grande"/>
        <a:cs typeface="Lucida Grande"/>
        <a:sym typeface="Lucida Grande"/>
      </a:defRPr>
    </a:lvl7pPr>
    <a:lvl8pPr indent="1600200" defTabSz="406400" latinLnBrk="0">
      <a:defRPr>
        <a:latin typeface="Lucida Grande"/>
        <a:ea typeface="Lucida Grande"/>
        <a:cs typeface="Lucida Grande"/>
        <a:sym typeface="Lucida Grande"/>
      </a:defRPr>
    </a:lvl8pPr>
    <a:lvl9pPr indent="1828800" defTabSz="406400" latinLnBrk="0">
      <a:defRPr>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3" Type="http://schemas.openxmlformats.org/officeDocument/2006/relationships/hyperlink" Target="http://en.wikipedia.org/wiki/Osteogenesis_imperfecta" TargetMode="External"/><Relationship Id="rId18" Type="http://schemas.openxmlformats.org/officeDocument/2006/relationships/hyperlink" Target="http://en.wikipedia.org/w/index.php?title=Achondroplasia&amp;action=edit&amp;section=2" TargetMode="External"/><Relationship Id="rId26" Type="http://schemas.openxmlformats.org/officeDocument/2006/relationships/hyperlink" Target="http://en.wikipedia.org/wiki/FGFR3" TargetMode="External"/><Relationship Id="rId39" Type="http://schemas.openxmlformats.org/officeDocument/2006/relationships/hyperlink" Target="http://en.wikipedia.org/wiki/Zygosity#Homozygous" TargetMode="External"/><Relationship Id="rId21" Type="http://schemas.openxmlformats.org/officeDocument/2006/relationships/hyperlink" Target="http://en.wikipedia.org/wiki/Fibroblast" TargetMode="External"/><Relationship Id="rId34" Type="http://schemas.openxmlformats.org/officeDocument/2006/relationships/hyperlink" Target="http://en.wikipedia.org/wiki/Arginine" TargetMode="External"/><Relationship Id="rId42" Type="http://schemas.openxmlformats.org/officeDocument/2006/relationships/hyperlink" Target="http://en.wikipedia.org/wiki/Foramen_magnum" TargetMode="External"/><Relationship Id="rId47" Type="http://schemas.openxmlformats.org/officeDocument/2006/relationships/hyperlink" Target="http://en.wikipedia.org/wiki/Metacarpals" TargetMode="External"/><Relationship Id="rId50" Type="http://schemas.openxmlformats.org/officeDocument/2006/relationships/hyperlink" Target="http://en.wikipedia.org/wiki/Hypermobility" TargetMode="External"/><Relationship Id="rId55" Type="http://schemas.openxmlformats.org/officeDocument/2006/relationships/hyperlink" Target="http://en.wikipedia.org/wiki/Achondroplasia#cite_note-pmid17717461-5" TargetMode="External"/><Relationship Id="rId63" Type="http://schemas.openxmlformats.org/officeDocument/2006/relationships/hyperlink" Target="http://en.wikipedia.org/wiki/Malocclusion" TargetMode="External"/><Relationship Id="rId68" Type="http://schemas.openxmlformats.org/officeDocument/2006/relationships/hyperlink" Target="http://en.wikipedia.org/wiki/Growth_hormone_deficiency" TargetMode="External"/><Relationship Id="rId7" Type="http://schemas.openxmlformats.org/officeDocument/2006/relationships/hyperlink" Target="http://en.wikipedia.org/wiki/Dwarfism" TargetMode="External"/><Relationship Id="rId71" Type="http://schemas.openxmlformats.org/officeDocument/2006/relationships/hyperlink" Target="http://en.wikipedia.org/wiki/Dwarfism#cite_note-mayo-treatment-4" TargetMode="External"/><Relationship Id="rId2" Type="http://schemas.openxmlformats.org/officeDocument/2006/relationships/slide" Target="../slides/slide20.xml"/><Relationship Id="rId16" Type="http://schemas.openxmlformats.org/officeDocument/2006/relationships/hyperlink" Target="http://en.wikipedia.org/wiki/Thanatophoric_dysplasia" TargetMode="External"/><Relationship Id="rId29" Type="http://schemas.openxmlformats.org/officeDocument/2006/relationships/hyperlink" Target="http://en.wikipedia.org/wiki/Achondroplasia#cite_note-pmid17706214-3" TargetMode="External"/><Relationship Id="rId11" Type="http://schemas.openxmlformats.org/officeDocument/2006/relationships/hyperlink" Target="http://en.wikipedia.org/wiki/Achondroplasia#cite_note-pmid17879967-0" TargetMode="External"/><Relationship Id="rId24" Type="http://schemas.openxmlformats.org/officeDocument/2006/relationships/hyperlink" Target="http://www.genenames.org/data/hgnc_data.php?match=FGFR3" TargetMode="External"/><Relationship Id="rId32" Type="http://schemas.openxmlformats.org/officeDocument/2006/relationships/hyperlink" Target="http://en.wikipedia.org/wiki/Nucleotide" TargetMode="External"/><Relationship Id="rId37" Type="http://schemas.openxmlformats.org/officeDocument/2006/relationships/hyperlink" Target="http://en.wikipedia.org/wiki/Prenatal_diagnosis" TargetMode="External"/><Relationship Id="rId40" Type="http://schemas.openxmlformats.org/officeDocument/2006/relationships/hyperlink" Target="http://en.wikipedia.org/wiki/Stillbirths" TargetMode="External"/><Relationship Id="rId45" Type="http://schemas.openxmlformats.org/officeDocument/2006/relationships/hyperlink" Target="http://en.wikipedia.org/wiki/Metaphyseal" TargetMode="External"/><Relationship Id="rId53" Type="http://schemas.openxmlformats.org/officeDocument/2006/relationships/hyperlink" Target="http://en.wikipedia.org/wiki/Human_growth_hormone" TargetMode="External"/><Relationship Id="rId58" Type="http://schemas.openxmlformats.org/officeDocument/2006/relationships/hyperlink" Target="http://en.wikipedia.org/wiki/Achondroplasia#cite_note-6" TargetMode="External"/><Relationship Id="rId66" Type="http://schemas.openxmlformats.org/officeDocument/2006/relationships/hyperlink" Target="http://en.wikipedia.org/wiki/Dwarfism#cite_note-LPA-1" TargetMode="External"/><Relationship Id="rId74" Type="http://schemas.openxmlformats.org/officeDocument/2006/relationships/hyperlink" Target="http://en.wikipedia.org/wiki/Dwarfism#cite_note-UPenn-5" TargetMode="External"/><Relationship Id="rId5" Type="http://schemas.openxmlformats.org/officeDocument/2006/relationships/hyperlink" Target="http://en.wikipedia.org/wiki/Dominance_(genetics)" TargetMode="External"/><Relationship Id="rId15" Type="http://schemas.openxmlformats.org/officeDocument/2006/relationships/hyperlink" Target="http://en.wikipedia.org/wiki/Osteopetrosis" TargetMode="External"/><Relationship Id="rId23" Type="http://schemas.openxmlformats.org/officeDocument/2006/relationships/hyperlink" Target="http://en.wikipedia.org/wiki/Receptor_(biochemistry)" TargetMode="External"/><Relationship Id="rId28" Type="http://schemas.openxmlformats.org/officeDocument/2006/relationships/hyperlink" Target="http://en.wikipedia.org/wiki/Achondroplasia#cite_note-pmid17950653-2" TargetMode="External"/><Relationship Id="rId36" Type="http://schemas.openxmlformats.org/officeDocument/2006/relationships/hyperlink" Target="http://en.wikipedia.org/w/index.php?title=Achondroplasia&amp;action=edit&amp;section=3" TargetMode="External"/><Relationship Id="rId49" Type="http://schemas.openxmlformats.org/officeDocument/2006/relationships/hyperlink" Target="http://en.wikipedia.org/wiki/Radiographic" TargetMode="External"/><Relationship Id="rId57" Type="http://schemas.openxmlformats.org/officeDocument/2006/relationships/hyperlink" Target="http://en.wikipedia.org/wiki/Jyoti_Amge" TargetMode="External"/><Relationship Id="rId61" Type="http://schemas.openxmlformats.org/officeDocument/2006/relationships/hyperlink" Target="http://en.wikipedia.org/wiki/Obesity" TargetMode="External"/><Relationship Id="rId10" Type="http://schemas.openxmlformats.org/officeDocument/2006/relationships/hyperlink" Target="http://en.wikipedia.org/wiki/Foot_(unit_of_measure)" TargetMode="External"/><Relationship Id="rId19" Type="http://schemas.openxmlformats.org/officeDocument/2006/relationships/hyperlink" Target="http://en.wikipedia.org/wiki/Autosomal_dominant" TargetMode="External"/><Relationship Id="rId31" Type="http://schemas.openxmlformats.org/officeDocument/2006/relationships/hyperlink" Target="http://en.wikipedia.org/wiki/Gonadal_mosaicism" TargetMode="External"/><Relationship Id="rId44" Type="http://schemas.openxmlformats.org/officeDocument/2006/relationships/hyperlink" Target="http://en.wikipedia.org/wiki/Achondroplasia#cite_note-titleAchondroplasia_Pelvis-4" TargetMode="External"/><Relationship Id="rId52" Type="http://schemas.openxmlformats.org/officeDocument/2006/relationships/hyperlink" Target="http://en.wikipedia.org/w/index.php?title=Achondroplasia&amp;action=edit&amp;section=5" TargetMode="External"/><Relationship Id="rId60" Type="http://schemas.openxmlformats.org/officeDocument/2006/relationships/hyperlink" Target="http://en.wikipedia.org/wiki/Hypotonia" TargetMode="External"/><Relationship Id="rId65" Type="http://schemas.openxmlformats.org/officeDocument/2006/relationships/hyperlink" Target="http://en.wikipedia.org/wiki/Wikipedia:Citation_needed" TargetMode="External"/><Relationship Id="rId73" Type="http://schemas.openxmlformats.org/officeDocument/2006/relationships/hyperlink" Target="http://en.wikipedia.org/wiki/Heightism" TargetMode="External"/><Relationship Id="rId4" Type="http://schemas.openxmlformats.org/officeDocument/2006/relationships/hyperlink" Target="http://en.wikipedia.org/wiki/Autosomal" TargetMode="External"/><Relationship Id="rId9" Type="http://schemas.openxmlformats.org/officeDocument/2006/relationships/hyperlink" Target="http://en.wikipedia.org/wiki/Centimeter" TargetMode="External"/><Relationship Id="rId14" Type="http://schemas.openxmlformats.org/officeDocument/2006/relationships/hyperlink" Target="http://en.wikipedia.org/wiki/Achondrogenesis" TargetMode="External"/><Relationship Id="rId22" Type="http://schemas.openxmlformats.org/officeDocument/2006/relationships/hyperlink" Target="http://en.wikipedia.org/wiki/Growth_factor" TargetMode="External"/><Relationship Id="rId27" Type="http://schemas.openxmlformats.org/officeDocument/2006/relationships/hyperlink" Target="http://en.wikipedia.org/wiki/Phenotype" TargetMode="External"/><Relationship Id="rId30" Type="http://schemas.openxmlformats.org/officeDocument/2006/relationships/hyperlink" Target="http://en.wikipedia.org/wiki/Spermatogenesis" TargetMode="External"/><Relationship Id="rId35" Type="http://schemas.openxmlformats.org/officeDocument/2006/relationships/hyperlink" Target="http://en.wikipedia.org/wiki/Hypochondroplasia" TargetMode="External"/><Relationship Id="rId43" Type="http://schemas.openxmlformats.org/officeDocument/2006/relationships/hyperlink" Target="http://en.wikipedia.org/wiki/Spinal_canal" TargetMode="External"/><Relationship Id="rId48" Type="http://schemas.openxmlformats.org/officeDocument/2006/relationships/hyperlink" Target="http://en.wikipedia.org/wiki/Phalanges" TargetMode="External"/><Relationship Id="rId56" Type="http://schemas.openxmlformats.org/officeDocument/2006/relationships/hyperlink" Target="http://en.wikipedia.org/w/index.php?title=Achondroplasia&amp;action=edit&amp;section=6" TargetMode="External"/><Relationship Id="rId64" Type="http://schemas.openxmlformats.org/officeDocument/2006/relationships/hyperlink" Target="http://en.wikipedia.org/wiki/Dwarfism#cite_note-urlMedlinePlus:_Dwarfism-0" TargetMode="External"/><Relationship Id="rId69" Type="http://schemas.openxmlformats.org/officeDocument/2006/relationships/hyperlink" Target="http://en.wikipedia.org/wiki/Dwarfism#cite_note-dwarfism-pbshome-2" TargetMode="External"/><Relationship Id="rId8" Type="http://schemas.openxmlformats.org/officeDocument/2006/relationships/hyperlink" Target="http://en.wikipedia.org/wiki/Short_stature" TargetMode="External"/><Relationship Id="rId51" Type="http://schemas.openxmlformats.org/officeDocument/2006/relationships/hyperlink" Target="http://en.wikipedia.org/wiki/Femur" TargetMode="External"/><Relationship Id="rId72" Type="http://schemas.openxmlformats.org/officeDocument/2006/relationships/hyperlink" Target="http://en.wikipedia.org/wiki/Wikipedia:Avoid_weasel_words" TargetMode="External"/><Relationship Id="rId3" Type="http://schemas.openxmlformats.org/officeDocument/2006/relationships/hyperlink" Target="http://en.wikipedia.org/wiki/Wikipedia:IPA_for_English" TargetMode="External"/><Relationship Id="rId12" Type="http://schemas.openxmlformats.org/officeDocument/2006/relationships/hyperlink" Target="http://en.wikipedia.org/wiki/Congenital_disorder" TargetMode="External"/><Relationship Id="rId17" Type="http://schemas.openxmlformats.org/officeDocument/2006/relationships/hyperlink" Target="http://en.wikipedia.org/wiki/Achondroplasia#cite_note-OMIM-1" TargetMode="External"/><Relationship Id="rId25" Type="http://schemas.openxmlformats.org/officeDocument/2006/relationships/hyperlink" Target="http://en.wikipedia.org/wiki/Cartilage" TargetMode="External"/><Relationship Id="rId33" Type="http://schemas.openxmlformats.org/officeDocument/2006/relationships/hyperlink" Target="http://en.wikipedia.org/wiki/Glycine" TargetMode="External"/><Relationship Id="rId38" Type="http://schemas.openxmlformats.org/officeDocument/2006/relationships/hyperlink" Target="http://en.wikipedia.org/wiki/Ultrasound" TargetMode="External"/><Relationship Id="rId46" Type="http://schemas.openxmlformats.org/officeDocument/2006/relationships/hyperlink" Target="http://en.wikipedia.org/wiki/Fibular" TargetMode="External"/><Relationship Id="rId59" Type="http://schemas.openxmlformats.org/officeDocument/2006/relationships/hyperlink" Target="http://en.wikipedia.org/wiki/Achondroplasia#cite_note-7" TargetMode="External"/><Relationship Id="rId67" Type="http://schemas.openxmlformats.org/officeDocument/2006/relationships/hyperlink" Target="http://en.wikipedia.org/wiki/Achondroplasia" TargetMode="External"/><Relationship Id="rId20" Type="http://schemas.openxmlformats.org/officeDocument/2006/relationships/hyperlink" Target="http://en.wikipedia.org/wiki/Mutation" TargetMode="External"/><Relationship Id="rId41" Type="http://schemas.openxmlformats.org/officeDocument/2006/relationships/hyperlink" Target="http://en.wikipedia.org/w/index.php?title=Achondroplasia&amp;action=edit&amp;section=4" TargetMode="External"/><Relationship Id="rId54" Type="http://schemas.openxmlformats.org/officeDocument/2006/relationships/hyperlink" Target="http://en.wikipedia.org/wiki/Limb-lengthening" TargetMode="External"/><Relationship Id="rId62" Type="http://schemas.openxmlformats.org/officeDocument/2006/relationships/hyperlink" Target="http://en.wikipedia.org/wiki/Otitis_media" TargetMode="External"/><Relationship Id="rId70" Type="http://schemas.openxmlformats.org/officeDocument/2006/relationships/hyperlink" Target="http://en.wikipedia.org/wiki/Dwarfism#cite_note-pmid14671400-3" TargetMode="External"/><Relationship Id="rId75" Type="http://schemas.openxmlformats.org/officeDocument/2006/relationships/hyperlink" Target="http://en.wikipedia.org/wiki/Dwarfism#cite_note-ScienceBlog-6" TargetMode="External"/><Relationship Id="rId1" Type="http://schemas.openxmlformats.org/officeDocument/2006/relationships/notesMaster" Target="../notesMasters/notesMaster1.xml"/><Relationship Id="rId6" Type="http://schemas.openxmlformats.org/officeDocument/2006/relationships/hyperlink" Target="http://en.wikipedia.org/wiki/Genetic_disorder"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Ploidy" TargetMode="External"/><Relationship Id="rId13" Type="http://schemas.openxmlformats.org/officeDocument/2006/relationships/hyperlink" Target="http://en.wikipedia.org/wiki/Moravia" TargetMode="External"/><Relationship Id="rId18" Type="http://schemas.openxmlformats.org/officeDocument/2006/relationships/hyperlink" Target="http://en.wikipedia.org/wiki/Beta-globin" TargetMode="External"/><Relationship Id="rId3" Type="http://schemas.openxmlformats.org/officeDocument/2006/relationships/hyperlink" Target="http://en.wikipedia.org/wiki/Genetics" TargetMode="External"/><Relationship Id="rId21" Type="http://schemas.openxmlformats.org/officeDocument/2006/relationships/hyperlink" Target="http://en.wikipedia.org/w/index.php?title=Incomplete_dominant&amp;action=edit&amp;redlink=1" TargetMode="External"/><Relationship Id="rId7" Type="http://schemas.openxmlformats.org/officeDocument/2006/relationships/hyperlink" Target="http://en.wikipedia.org/wiki/Chromosome" TargetMode="External"/><Relationship Id="rId12" Type="http://schemas.openxmlformats.org/officeDocument/2006/relationships/hyperlink" Target="http://en.wikipedia.org/wiki/Codominance#cite_note-0" TargetMode="External"/><Relationship Id="rId17" Type="http://schemas.openxmlformats.org/officeDocument/2006/relationships/hyperlink" Target="http://en.wikipedia.org/wiki/Antibody_generator" TargetMode="External"/><Relationship Id="rId2" Type="http://schemas.openxmlformats.org/officeDocument/2006/relationships/slide" Target="../slides/slide21.xml"/><Relationship Id="rId16" Type="http://schemas.openxmlformats.org/officeDocument/2006/relationships/hyperlink" Target="http://en.wikipedia.org/wiki/Mendelian_inheritance#Mendel.27s_Laws" TargetMode="External"/><Relationship Id="rId20" Type="http://schemas.openxmlformats.org/officeDocument/2006/relationships/hyperlink" Target="http://en.wikipedia.org/wiki/Protein_electrophoresis" TargetMode="External"/><Relationship Id="rId1" Type="http://schemas.openxmlformats.org/officeDocument/2006/relationships/notesMaster" Target="../notesMasters/notesMaster1.xml"/><Relationship Id="rId6" Type="http://schemas.openxmlformats.org/officeDocument/2006/relationships/hyperlink" Target="http://en.wikipedia.org/wiki/Locus_(genetics)" TargetMode="External"/><Relationship Id="rId11" Type="http://schemas.openxmlformats.org/officeDocument/2006/relationships/hyperlink" Target="http://en.wikipedia.org/wiki/Phenotype" TargetMode="External"/><Relationship Id="rId5" Type="http://schemas.openxmlformats.org/officeDocument/2006/relationships/hyperlink" Target="http://en.wikipedia.org/wiki/Gene" TargetMode="External"/><Relationship Id="rId15" Type="http://schemas.openxmlformats.org/officeDocument/2006/relationships/hyperlink" Target="http://en.wikipedia.org/wiki/Pea" TargetMode="External"/><Relationship Id="rId23" Type="http://schemas.openxmlformats.org/officeDocument/2006/relationships/hyperlink" Target="http://en.wikipedia.org/wiki/RNA" TargetMode="External"/><Relationship Id="rId10" Type="http://schemas.openxmlformats.org/officeDocument/2006/relationships/hyperlink" Target="http://en.wikipedia.org/wiki/Genotype" TargetMode="External"/><Relationship Id="rId19" Type="http://schemas.openxmlformats.org/officeDocument/2006/relationships/hyperlink" Target="http://en.wikipedia.org/wiki/Hemoglobin" TargetMode="External"/><Relationship Id="rId4" Type="http://schemas.openxmlformats.org/officeDocument/2006/relationships/hyperlink" Target="http://en.wikipedia.org/wiki/Allele" TargetMode="External"/><Relationship Id="rId9" Type="http://schemas.openxmlformats.org/officeDocument/2006/relationships/hyperlink" Target="http://en.wikipedia.org/wiki/Zygosity" TargetMode="External"/><Relationship Id="rId14" Type="http://schemas.openxmlformats.org/officeDocument/2006/relationships/hyperlink" Target="http://en.wikipedia.org/wiki/Gregor_Mendel" TargetMode="External"/><Relationship Id="rId22" Type="http://schemas.openxmlformats.org/officeDocument/2006/relationships/hyperlink" Target="http://en.wikipedia.org/wiki/Transcript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Catalyst" TargetMode="External"/><Relationship Id="rId13" Type="http://schemas.openxmlformats.org/officeDocument/2006/relationships/hyperlink" Target="http://en.wikipedia.org/wiki/Allelic_heterogeneity" TargetMode="External"/><Relationship Id="rId18" Type="http://schemas.openxmlformats.org/officeDocument/2006/relationships/hyperlink" Target="http://en.wikipedia.org/wiki/Sickle_cell_anemia" TargetMode="External"/><Relationship Id="rId3" Type="http://schemas.openxmlformats.org/officeDocument/2006/relationships/hyperlink" Target="http://en.wikipedia.org/wiki/Autosomal_recessive" TargetMode="External"/><Relationship Id="rId7" Type="http://schemas.openxmlformats.org/officeDocument/2006/relationships/hyperlink" Target="http://en.wikipedia.org/wiki/Science" TargetMode="External"/><Relationship Id="rId12" Type="http://schemas.openxmlformats.org/officeDocument/2006/relationships/hyperlink" Target="http://en.wikipedia.org/wiki/Gene" TargetMode="External"/><Relationship Id="rId17" Type="http://schemas.openxmlformats.org/officeDocument/2006/relationships/hyperlink" Target="http://en.wikipedia.org/wiki/Thalassemia" TargetMode="External"/><Relationship Id="rId2" Type="http://schemas.openxmlformats.org/officeDocument/2006/relationships/slide" Target="../slides/slide28.xml"/><Relationship Id="rId16" Type="http://schemas.openxmlformats.org/officeDocument/2006/relationships/hyperlink" Target="http://en.wikipedia.org/wiki/Cystic_fibrosis" TargetMode="External"/><Relationship Id="rId1" Type="http://schemas.openxmlformats.org/officeDocument/2006/relationships/notesMaster" Target="../notesMasters/notesMaster1.xml"/><Relationship Id="rId6" Type="http://schemas.openxmlformats.org/officeDocument/2006/relationships/hyperlink" Target="http://en.wikipedia.org/wiki/Homogeneous" TargetMode="External"/><Relationship Id="rId11" Type="http://schemas.openxmlformats.org/officeDocument/2006/relationships/hyperlink" Target="http://en.wikipedia.org/wiki/Statistics" TargetMode="External"/><Relationship Id="rId5" Type="http://schemas.openxmlformats.org/officeDocument/2006/relationships/hyperlink" Target="http://en.wikipedia.org/wiki/Pseudodominance#cite_note-Bolognia-0" TargetMode="External"/><Relationship Id="rId15" Type="http://schemas.openxmlformats.org/officeDocument/2006/relationships/hyperlink" Target="http://en.wikipedia.org/wiki/Marfan's_syndrome" TargetMode="External"/><Relationship Id="rId10" Type="http://schemas.openxmlformats.org/officeDocument/2006/relationships/hyperlink" Target="http://en.wikipedia.org/wiki/Sociology" TargetMode="External"/><Relationship Id="rId4" Type="http://schemas.openxmlformats.org/officeDocument/2006/relationships/hyperlink" Target="http://en.wikipedia.org/wiki/Autosomal_dominant" TargetMode="External"/><Relationship Id="rId9" Type="http://schemas.openxmlformats.org/officeDocument/2006/relationships/hyperlink" Target="http://en.wikipedia.org/wiki/Mathematics" TargetMode="External"/><Relationship Id="rId14" Type="http://schemas.openxmlformats.org/officeDocument/2006/relationships/hyperlink" Target="http://en.wikipedia.org/wiki/Phenotyp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6" Type="http://schemas.openxmlformats.org/officeDocument/2006/relationships/hyperlink" Target="http://en.wikipedia.org/wiki/Huntington_disease#cite_note-3" TargetMode="External"/><Relationship Id="rId117" Type="http://schemas.openxmlformats.org/officeDocument/2006/relationships/hyperlink" Target="http://en.wikipedia.org/wiki/Cell_signaling" TargetMode="External"/><Relationship Id="rId21" Type="http://schemas.openxmlformats.org/officeDocument/2006/relationships/hyperlink" Target="http://en.wikipedia.org/wiki/Stem_cell_treatments" TargetMode="External"/><Relationship Id="rId42" Type="http://schemas.openxmlformats.org/officeDocument/2006/relationships/hyperlink" Target="http://en.wikipedia.org/wiki/Short-term_memory" TargetMode="External"/><Relationship Id="rId47" Type="http://schemas.openxmlformats.org/officeDocument/2006/relationships/hyperlink" Target="http://en.wikipedia.org/wiki/Dementia#Subcortical_dementias" TargetMode="External"/><Relationship Id="rId63" Type="http://schemas.openxmlformats.org/officeDocument/2006/relationships/hyperlink" Target="http://en.wikipedia.org/wiki/Mental_illness" TargetMode="External"/><Relationship Id="rId68" Type="http://schemas.openxmlformats.org/officeDocument/2006/relationships/hyperlink" Target="http://en.wikipedia.org/wiki/Weight_loss" TargetMode="External"/><Relationship Id="rId84" Type="http://schemas.openxmlformats.org/officeDocument/2006/relationships/hyperlink" Target="http://en.wikipedia.org/wiki/Glutamine" TargetMode="External"/><Relationship Id="rId89" Type="http://schemas.openxmlformats.org/officeDocument/2006/relationships/hyperlink" Target="http://en.wikipedia.org/wiki/Huntington_disease#cite_note-basicgenetics-16" TargetMode="External"/><Relationship Id="rId112" Type="http://schemas.openxmlformats.org/officeDocument/2006/relationships/hyperlink" Target="http://en.wikipedia.org/wiki/Testes" TargetMode="External"/><Relationship Id="rId133" Type="http://schemas.openxmlformats.org/officeDocument/2006/relationships/hyperlink" Target="http://en.wiktionary.org/wiki/pre-symptomatic" TargetMode="External"/><Relationship Id="rId138" Type="http://schemas.openxmlformats.org/officeDocument/2006/relationships/hyperlink" Target="http://en.wikipedia.org/wiki/Huntington_disease#cite_note-36" TargetMode="External"/><Relationship Id="rId16" Type="http://schemas.openxmlformats.org/officeDocument/2006/relationships/hyperlink" Target="http://en.wikipedia.org/wiki/Dementia" TargetMode="External"/><Relationship Id="rId107" Type="http://schemas.openxmlformats.org/officeDocument/2006/relationships/hyperlink" Target="http://en.wikipedia.org/w/index.php?title=Huntington's_disease&amp;action=edit&amp;section=5" TargetMode="External"/><Relationship Id="rId11" Type="http://schemas.openxmlformats.org/officeDocument/2006/relationships/hyperlink" Target="http://en.wikipedia.org/wiki/Huntingtin" TargetMode="External"/><Relationship Id="rId32" Type="http://schemas.openxmlformats.org/officeDocument/2006/relationships/hyperlink" Target="http://en.wikipedia.org/wiki/Dysphagia" TargetMode="External"/><Relationship Id="rId37" Type="http://schemas.openxmlformats.org/officeDocument/2006/relationships/hyperlink" Target="http://en.wikipedia.org/wiki/Huntington_disease#cite_note-pmid19075719-8" TargetMode="External"/><Relationship Id="rId53" Type="http://schemas.openxmlformats.org/officeDocument/2006/relationships/hyperlink" Target="http://en.wikipedia.org/wiki/Blunted_affect" TargetMode="External"/><Relationship Id="rId58" Type="http://schemas.openxmlformats.org/officeDocument/2006/relationships/hyperlink" Target="http://en.wikipedia.org/wiki/Alcoholism" TargetMode="External"/><Relationship Id="rId74" Type="http://schemas.openxmlformats.org/officeDocument/2006/relationships/hyperlink" Target="http://en.wikipedia.org/wiki/Huntingtin#Protein" TargetMode="External"/><Relationship Id="rId79" Type="http://schemas.openxmlformats.org/officeDocument/2006/relationships/hyperlink" Target="http://en.wikipedia.org/wiki/Locus_(genetics)" TargetMode="External"/><Relationship Id="rId102" Type="http://schemas.openxmlformats.org/officeDocument/2006/relationships/hyperlink" Target="http://en.wikipedia.org/wiki/Consanguinity" TargetMode="External"/><Relationship Id="rId123" Type="http://schemas.openxmlformats.org/officeDocument/2006/relationships/hyperlink" Target="http://en.wikipedia.org/wiki/Programmed_cell_death" TargetMode="External"/><Relationship Id="rId128" Type="http://schemas.openxmlformats.org/officeDocument/2006/relationships/hyperlink" Target="http://en.wikipedia.org/wiki/Gene_expression" TargetMode="External"/><Relationship Id="rId5" Type="http://schemas.openxmlformats.org/officeDocument/2006/relationships/hyperlink" Target="http://en.wikipedia.org/wiki/Cognitive" TargetMode="External"/><Relationship Id="rId90" Type="http://schemas.openxmlformats.org/officeDocument/2006/relationships/hyperlink" Target="http://en.wikipedia.org/wiki/DNA_replication" TargetMode="External"/><Relationship Id="rId95" Type="http://schemas.openxmlformats.org/officeDocument/2006/relationships/hyperlink" Target="http://en.wikipedia.org/wiki/Spermatogenesis" TargetMode="External"/><Relationship Id="rId22" Type="http://schemas.openxmlformats.org/officeDocument/2006/relationships/hyperlink" Target="http://en.wikipedia.org/wiki/Huntington_disease#cite_note-lancet218-0" TargetMode="External"/><Relationship Id="rId27" Type="http://schemas.openxmlformats.org/officeDocument/2006/relationships/hyperlink" Target="http://en.wikipedia.org/wiki/Saccade" TargetMode="External"/><Relationship Id="rId43" Type="http://schemas.openxmlformats.org/officeDocument/2006/relationships/hyperlink" Target="http://en.wikipedia.org/wiki/Long-term_memory" TargetMode="External"/><Relationship Id="rId48" Type="http://schemas.openxmlformats.org/officeDocument/2006/relationships/hyperlink" Target="http://en.wikipedia.org/wiki/Dementia#Cortical_dementias" TargetMode="External"/><Relationship Id="rId64" Type="http://schemas.openxmlformats.org/officeDocument/2006/relationships/hyperlink" Target="http://en.wikipedia.org/wiki/Institutionalisation" TargetMode="External"/><Relationship Id="rId69" Type="http://schemas.openxmlformats.org/officeDocument/2006/relationships/hyperlink" Target="http://en.wikipedia.org/wiki/Osteoporosis" TargetMode="External"/><Relationship Id="rId113" Type="http://schemas.openxmlformats.org/officeDocument/2006/relationships/hyperlink" Target="http://en.wikipedia.org/wiki/Liver" TargetMode="External"/><Relationship Id="rId118" Type="http://schemas.openxmlformats.org/officeDocument/2006/relationships/hyperlink" Target="http://en.wikipedia.org/wiki/Vesicle_(biology)#Transport_vesicles" TargetMode="External"/><Relationship Id="rId134" Type="http://schemas.openxmlformats.org/officeDocument/2006/relationships/hyperlink" Target="http://en.wikipedia.org/wiki/Survivor_guilt" TargetMode="External"/><Relationship Id="rId139" Type="http://schemas.openxmlformats.org/officeDocument/2006/relationships/hyperlink" Target="http://en.wikipedia.org/wiki/Predictive_testing" TargetMode="External"/><Relationship Id="rId8" Type="http://schemas.openxmlformats.org/officeDocument/2006/relationships/hyperlink" Target="http://en.wikipedia.org/wiki/Mutation" TargetMode="External"/><Relationship Id="rId51" Type="http://schemas.openxmlformats.org/officeDocument/2006/relationships/hyperlink" Target="http://en.wikipedia.org/wiki/Anxiety" TargetMode="External"/><Relationship Id="rId72" Type="http://schemas.openxmlformats.org/officeDocument/2006/relationships/hyperlink" Target="http://en.wikipedia.org/w/index.php?title=Huntington's_disease&amp;action=edit&amp;section=2" TargetMode="External"/><Relationship Id="rId80" Type="http://schemas.openxmlformats.org/officeDocument/2006/relationships/hyperlink" Target="http://en.wikipedia.org/wiki/Chromosome_4_(human)" TargetMode="External"/><Relationship Id="rId85" Type="http://schemas.openxmlformats.org/officeDocument/2006/relationships/hyperlink" Target="http://en.wikipedia.org/wiki/Polyglutamine_tract" TargetMode="External"/><Relationship Id="rId93" Type="http://schemas.openxmlformats.org/officeDocument/2006/relationships/hyperlink" Target="http://en.wikipedia.org/wiki/Age_of_onset" TargetMode="External"/><Relationship Id="rId98" Type="http://schemas.openxmlformats.org/officeDocument/2006/relationships/hyperlink" Target="http://en.wikipedia.org/wiki/Huntington_disease#cite_note-17" TargetMode="External"/><Relationship Id="rId121" Type="http://schemas.openxmlformats.org/officeDocument/2006/relationships/hyperlink" Target="http://en.wikipedia.org/wiki/Huntington_disease#cite_note-HTTfunction-23" TargetMode="External"/><Relationship Id="rId142" Type="http://schemas.openxmlformats.org/officeDocument/2006/relationships/hyperlink" Target="http://en.wikipedia.org/w/index.php?title=Huntington's_disease&amp;action=edit&amp;section=12" TargetMode="External"/><Relationship Id="rId3" Type="http://schemas.openxmlformats.org/officeDocument/2006/relationships/hyperlink" Target="http://en.wikipedia.org/wiki/Neurodegenerative_disease" TargetMode="External"/><Relationship Id="rId12" Type="http://schemas.openxmlformats.org/officeDocument/2006/relationships/hyperlink" Target="http://en.wikipedia.org/wiki/Genetic_code" TargetMode="External"/><Relationship Id="rId17" Type="http://schemas.openxmlformats.org/officeDocument/2006/relationships/hyperlink" Target="http://en.wikipedia.org/wiki/Pneumonia" TargetMode="External"/><Relationship Id="rId25" Type="http://schemas.openxmlformats.org/officeDocument/2006/relationships/hyperlink" Target="http://en.wikipedia.org/wiki/Huntington_disease#cite_note-OxfordMonographclinical-2" TargetMode="External"/><Relationship Id="rId33" Type="http://schemas.openxmlformats.org/officeDocument/2006/relationships/hyperlink" Target="http://en.wikipedia.org/wiki/Dysarthria" TargetMode="External"/><Relationship Id="rId38" Type="http://schemas.openxmlformats.org/officeDocument/2006/relationships/hyperlink" Target="http://en.wikipedia.org/wiki/Seizure" TargetMode="External"/><Relationship Id="rId46" Type="http://schemas.openxmlformats.org/officeDocument/2006/relationships/hyperlink" Target="http://en.wikipedia.org/wiki/Working_memory" TargetMode="External"/><Relationship Id="rId59" Type="http://schemas.openxmlformats.org/officeDocument/2006/relationships/hyperlink" Target="http://en.wikipedia.org/wiki/Gambling" TargetMode="External"/><Relationship Id="rId67" Type="http://schemas.openxmlformats.org/officeDocument/2006/relationships/hyperlink" Target="http://en.wikipedia.org/wiki/Impaired_glucose_tolerance" TargetMode="External"/><Relationship Id="rId103" Type="http://schemas.openxmlformats.org/officeDocument/2006/relationships/hyperlink" Target="http://en.wikipedia.org/wiki/Huntington_disease#cite_note-pmid12615650-19" TargetMode="External"/><Relationship Id="rId108" Type="http://schemas.openxmlformats.org/officeDocument/2006/relationships/hyperlink" Target="http://en.wikipedia.org/wiki/Huntington_disease#cite_note-pmid15383276-21" TargetMode="External"/><Relationship Id="rId116" Type="http://schemas.openxmlformats.org/officeDocument/2006/relationships/hyperlink" Target="http://en.wikipedia.org/wiki/Transcription_(genetics)" TargetMode="External"/><Relationship Id="rId124" Type="http://schemas.openxmlformats.org/officeDocument/2006/relationships/hyperlink" Target="http://en.wikipedia.org/wiki/Brain-derived_neurotrophic_factor" TargetMode="External"/><Relationship Id="rId129" Type="http://schemas.openxmlformats.org/officeDocument/2006/relationships/hyperlink" Target="http://en.wikipedia.org/wiki/Brain_cell" TargetMode="External"/><Relationship Id="rId137" Type="http://schemas.openxmlformats.org/officeDocument/2006/relationships/hyperlink" Target="http://en.wikipedia.org/wiki/Huntington_disease#cite_note-pmid12849232-35" TargetMode="External"/><Relationship Id="rId20" Type="http://schemas.openxmlformats.org/officeDocument/2006/relationships/hyperlink" Target="http://en.wikipedia.org/wiki/Animal_models" TargetMode="External"/><Relationship Id="rId41" Type="http://schemas.openxmlformats.org/officeDocument/2006/relationships/hyperlink" Target="http://en.wikipedia.org/wiki/Memory" TargetMode="External"/><Relationship Id="rId54" Type="http://schemas.openxmlformats.org/officeDocument/2006/relationships/hyperlink" Target="http://en.wikipedia.org/wiki/Egocentrism" TargetMode="External"/><Relationship Id="rId62" Type="http://schemas.openxmlformats.org/officeDocument/2006/relationships/hyperlink" Target="http://en.wikipedia.org/wiki/Prevalence" TargetMode="External"/><Relationship Id="rId70" Type="http://schemas.openxmlformats.org/officeDocument/2006/relationships/hyperlink" Target="http://en.wikipedia.org/wiki/Testicular_atrophy" TargetMode="External"/><Relationship Id="rId75" Type="http://schemas.openxmlformats.org/officeDocument/2006/relationships/hyperlink" Target="http://en.wikipedia.org/wiki/Trinucleotide_repeat_disorder" TargetMode="External"/><Relationship Id="rId83" Type="http://schemas.openxmlformats.org/officeDocument/2006/relationships/hyperlink" Target="http://en.wikipedia.org/wiki/Amino_acid" TargetMode="External"/><Relationship Id="rId88" Type="http://schemas.openxmlformats.org/officeDocument/2006/relationships/hyperlink" Target="http://en.wikipedia.org/wiki/Allele" TargetMode="External"/><Relationship Id="rId91" Type="http://schemas.openxmlformats.org/officeDocument/2006/relationships/hyperlink" Target="http://en.wikipedia.org/wiki/Huntington_disease#cite_note-lancet222-14" TargetMode="External"/><Relationship Id="rId96" Type="http://schemas.openxmlformats.org/officeDocument/2006/relationships/hyperlink" Target="http://en.wikipedia.org/wiki/Oogenesis" TargetMode="External"/><Relationship Id="rId111" Type="http://schemas.openxmlformats.org/officeDocument/2006/relationships/hyperlink" Target="http://en.wikipedia.org/wiki/Protein_expression" TargetMode="External"/><Relationship Id="rId132" Type="http://schemas.openxmlformats.org/officeDocument/2006/relationships/hyperlink" Target="http://en.wikipedia.org/wiki/Huntington_disease#cite_note-pmid15717026-33" TargetMode="External"/><Relationship Id="rId140" Type="http://schemas.openxmlformats.org/officeDocument/2006/relationships/hyperlink" Target="http://en.wikipedia.org/wiki/Polycystic_kidney" TargetMode="External"/><Relationship Id="rId1" Type="http://schemas.openxmlformats.org/officeDocument/2006/relationships/notesMaster" Target="../notesMasters/notesMaster1.xml"/><Relationship Id="rId6" Type="http://schemas.openxmlformats.org/officeDocument/2006/relationships/hyperlink" Target="http://en.wikipedia.org/wiki/Choreia_(disease)" TargetMode="External"/><Relationship Id="rId15" Type="http://schemas.openxmlformats.org/officeDocument/2006/relationships/hyperlink" Target="http://en.wikipedia.org/wiki/Psychiatry" TargetMode="External"/><Relationship Id="rId23" Type="http://schemas.openxmlformats.org/officeDocument/2006/relationships/hyperlink" Target="http://en.wikipedia.org/wiki/Huntington_disease#cite_note-genereviews-1" TargetMode="External"/><Relationship Id="rId28" Type="http://schemas.openxmlformats.org/officeDocument/2006/relationships/hyperlink" Target="http://en.wikipedia.org/wiki/Dystonia" TargetMode="External"/><Relationship Id="rId36" Type="http://schemas.openxmlformats.org/officeDocument/2006/relationships/hyperlink" Target="http://en.wikipedia.org/wiki/Sleep_disorder" TargetMode="External"/><Relationship Id="rId49" Type="http://schemas.openxmlformats.org/officeDocument/2006/relationships/hyperlink" Target="http://en.wikipedia.org/wiki/Alzheimer's_disease" TargetMode="External"/><Relationship Id="rId57" Type="http://schemas.openxmlformats.org/officeDocument/2006/relationships/hyperlink" Target="http://en.wikipedia.org/wiki/Addictions" TargetMode="External"/><Relationship Id="rId106" Type="http://schemas.openxmlformats.org/officeDocument/2006/relationships/hyperlink" Target="http://en.wikipedia.org/wiki/Twin" TargetMode="External"/><Relationship Id="rId114" Type="http://schemas.openxmlformats.org/officeDocument/2006/relationships/hyperlink" Target="http://en.wikipedia.org/wiki/Heart" TargetMode="External"/><Relationship Id="rId119" Type="http://schemas.openxmlformats.org/officeDocument/2006/relationships/hyperlink" Target="http://en.wikipedia.org/wiki/Huntington_disease#cite_note-pmid12932731-22" TargetMode="External"/><Relationship Id="rId127" Type="http://schemas.openxmlformats.org/officeDocument/2006/relationships/hyperlink" Target="http://en.wikipedia.org/wiki/Synapsis" TargetMode="External"/><Relationship Id="rId10" Type="http://schemas.openxmlformats.org/officeDocument/2006/relationships/hyperlink" Target="http://en.wikipedia.org/wiki/Autosome" TargetMode="External"/><Relationship Id="rId31" Type="http://schemas.openxmlformats.org/officeDocument/2006/relationships/hyperlink" Target="http://en.wikipedia.org/wiki/Psychomotor" TargetMode="External"/><Relationship Id="rId44" Type="http://schemas.openxmlformats.org/officeDocument/2006/relationships/hyperlink" Target="http://en.wikipedia.org/wiki/Episodic_memory" TargetMode="External"/><Relationship Id="rId52" Type="http://schemas.openxmlformats.org/officeDocument/2006/relationships/hyperlink" Target="http://en.wikipedia.org/wiki/Major_depressive_disorder" TargetMode="External"/><Relationship Id="rId60" Type="http://schemas.openxmlformats.org/officeDocument/2006/relationships/hyperlink" Target="http://en.wikipedia.org/wiki/Hypersexuality" TargetMode="External"/><Relationship Id="rId65" Type="http://schemas.openxmlformats.org/officeDocument/2006/relationships/hyperlink" Target="http://en.wikipedia.org/wiki/Muscle_atrophy" TargetMode="External"/><Relationship Id="rId73" Type="http://schemas.openxmlformats.org/officeDocument/2006/relationships/hyperlink" Target="http://en.wikipedia.org/wiki/Protein" TargetMode="External"/><Relationship Id="rId78" Type="http://schemas.openxmlformats.org/officeDocument/2006/relationships/hyperlink" Target="http://en.wikipedia.org/wiki/Huntington_disease#cite_note-lancet220-12" TargetMode="External"/><Relationship Id="rId81" Type="http://schemas.openxmlformats.org/officeDocument/2006/relationships/hyperlink" Target="http://en.wikipedia.org/wiki/DNA_base" TargetMode="External"/><Relationship Id="rId86" Type="http://schemas.openxmlformats.org/officeDocument/2006/relationships/hyperlink" Target="http://en.wikipedia.org/wiki/Huntington_disease#cite_note-13" TargetMode="External"/><Relationship Id="rId94" Type="http://schemas.openxmlformats.org/officeDocument/2006/relationships/hyperlink" Target="http://en.wikipedia.org/wiki/Anticipation_(genetics)" TargetMode="External"/><Relationship Id="rId99" Type="http://schemas.openxmlformats.org/officeDocument/2006/relationships/hyperlink" Target="http://en.wikipedia.org/wiki/De_novo_mutation" TargetMode="External"/><Relationship Id="rId101" Type="http://schemas.openxmlformats.org/officeDocument/2006/relationships/hyperlink" Target="http://en.wikipedia.org/wiki/Homozygous" TargetMode="External"/><Relationship Id="rId122" Type="http://schemas.openxmlformats.org/officeDocument/2006/relationships/hyperlink" Target="http://en.wikipedia.org/wiki/Apoptosis" TargetMode="External"/><Relationship Id="rId130" Type="http://schemas.openxmlformats.org/officeDocument/2006/relationships/hyperlink" Target="http://en.wikipedia.org/wiki/Haploinsufficiency" TargetMode="External"/><Relationship Id="rId135" Type="http://schemas.openxmlformats.org/officeDocument/2006/relationships/hyperlink" Target="http://en.wikipedia.org/wiki/Huntington_disease#cite_note-geneticcounselling-34" TargetMode="External"/><Relationship Id="rId4" Type="http://schemas.openxmlformats.org/officeDocument/2006/relationships/hyperlink" Target="http://en.wikipedia.org/wiki/Genetic_disorder" TargetMode="External"/><Relationship Id="rId9" Type="http://schemas.openxmlformats.org/officeDocument/2006/relationships/hyperlink" Target="http://en.wikipedia.org/wiki/Gene" TargetMode="External"/><Relationship Id="rId13" Type="http://schemas.openxmlformats.org/officeDocument/2006/relationships/hyperlink" Target="http://en.wikipedia.org/wiki/Genetic_testing" TargetMode="External"/><Relationship Id="rId18" Type="http://schemas.openxmlformats.org/officeDocument/2006/relationships/hyperlink" Target="http://en.wikipedia.org/wiki/Heart_disease" TargetMode="External"/><Relationship Id="rId39" Type="http://schemas.openxmlformats.org/officeDocument/2006/relationships/hyperlink" Target="http://en.wikipedia.org/wiki/Executive_functions" TargetMode="External"/><Relationship Id="rId109" Type="http://schemas.openxmlformats.org/officeDocument/2006/relationships/hyperlink" Target="http://en.wikipedia.org/wiki/Striatum" TargetMode="External"/><Relationship Id="rId34" Type="http://schemas.openxmlformats.org/officeDocument/2006/relationships/hyperlink" Target="http://en.wikipedia.org/wiki/Huntington_disease#cite_note-pmid19165531-6" TargetMode="External"/><Relationship Id="rId50" Type="http://schemas.openxmlformats.org/officeDocument/2006/relationships/hyperlink" Target="http://en.wikipedia.org/wiki/Neuropsychiatry" TargetMode="External"/><Relationship Id="rId55" Type="http://schemas.openxmlformats.org/officeDocument/2006/relationships/hyperlink" Target="http://en.wikipedia.org/wiki/Aggression" TargetMode="External"/><Relationship Id="rId76" Type="http://schemas.openxmlformats.org/officeDocument/2006/relationships/hyperlink" Target="http://en.wikipedia.org/wiki/Huntington_disease#cite_note-lancet221-11" TargetMode="External"/><Relationship Id="rId97" Type="http://schemas.openxmlformats.org/officeDocument/2006/relationships/hyperlink" Target="http://en.wikipedia.org/wiki/Anticipation_phenomenon" TargetMode="External"/><Relationship Id="rId104" Type="http://schemas.openxmlformats.org/officeDocument/2006/relationships/hyperlink" Target="http://en.wikipedia.org/wiki/Huntington_disease#cite_note-pmid2881213-20" TargetMode="External"/><Relationship Id="rId120" Type="http://schemas.openxmlformats.org/officeDocument/2006/relationships/hyperlink" Target="http://en.wikipedia.org/wiki/Genetically_modified_organism" TargetMode="External"/><Relationship Id="rId125" Type="http://schemas.openxmlformats.org/officeDocument/2006/relationships/hyperlink" Target="http://en.wikipedia.org/wiki/Neurogenesis" TargetMode="External"/><Relationship Id="rId141" Type="http://schemas.openxmlformats.org/officeDocument/2006/relationships/hyperlink" Target="http://en.wikipedia.org/wiki/Breast_cancer" TargetMode="External"/><Relationship Id="rId7" Type="http://schemas.openxmlformats.org/officeDocument/2006/relationships/hyperlink" Target="http://en.wikipedia.org/wiki/Dominance_(genetics)" TargetMode="External"/><Relationship Id="rId71" Type="http://schemas.openxmlformats.org/officeDocument/2006/relationships/hyperlink" Target="http://en.wikipedia.org/wiki/Huntington_disease#cite_note-10" TargetMode="External"/><Relationship Id="rId92" Type="http://schemas.openxmlformats.org/officeDocument/2006/relationships/hyperlink" Target="http://en.wikipedia.org/wiki/Dynamic_mutation" TargetMode="External"/><Relationship Id="rId2" Type="http://schemas.openxmlformats.org/officeDocument/2006/relationships/slide" Target="../slides/slide18.xml"/><Relationship Id="rId29" Type="http://schemas.openxmlformats.org/officeDocument/2006/relationships/hyperlink" Target="http://en.wikipedia.org/wiki/Huntington_disease#cite_note-lancet219-4" TargetMode="External"/><Relationship Id="rId24" Type="http://schemas.openxmlformats.org/officeDocument/2006/relationships/hyperlink" Target="http://en.wikipedia.org/wiki/Cognition" TargetMode="External"/><Relationship Id="rId40" Type="http://schemas.openxmlformats.org/officeDocument/2006/relationships/hyperlink" Target="http://en.wikipedia.org/wiki/Abstract_thinking" TargetMode="External"/><Relationship Id="rId45" Type="http://schemas.openxmlformats.org/officeDocument/2006/relationships/hyperlink" Target="http://en.wikipedia.org/wiki/Procedural_memory" TargetMode="External"/><Relationship Id="rId66" Type="http://schemas.openxmlformats.org/officeDocument/2006/relationships/hyperlink" Target="http://en.wikipedia.org/wiki/Cardiac_failure" TargetMode="External"/><Relationship Id="rId87" Type="http://schemas.openxmlformats.org/officeDocument/2006/relationships/hyperlink" Target="http://en.wikipedia.org/wiki/Autosomal_dominant" TargetMode="External"/><Relationship Id="rId110" Type="http://schemas.openxmlformats.org/officeDocument/2006/relationships/hyperlink" Target="http://en.wikipedia.org/w/index.php?title=Huntington's_disease&amp;action=edit&amp;section=6" TargetMode="External"/><Relationship Id="rId115" Type="http://schemas.openxmlformats.org/officeDocument/2006/relationships/hyperlink" Target="http://en.wikipedia.org/wiki/Lung" TargetMode="External"/><Relationship Id="rId131" Type="http://schemas.openxmlformats.org/officeDocument/2006/relationships/hyperlink" Target="http://en.wikipedia.org/w/index.php?title=Huntington's_disease&amp;action=edit&amp;section=7" TargetMode="External"/><Relationship Id="rId136" Type="http://schemas.openxmlformats.org/officeDocument/2006/relationships/hyperlink" Target="http://en.wikipedia.org/wiki/Ataxia" TargetMode="External"/><Relationship Id="rId61" Type="http://schemas.openxmlformats.org/officeDocument/2006/relationships/hyperlink" Target="http://en.wikipedia.org/wiki/Huntington_disease#cite_note-pmid18070848-9" TargetMode="External"/><Relationship Id="rId82" Type="http://schemas.openxmlformats.org/officeDocument/2006/relationships/hyperlink" Target="http://en.wikipedia.org/wiki/Codon" TargetMode="External"/><Relationship Id="rId19" Type="http://schemas.openxmlformats.org/officeDocument/2006/relationships/hyperlink" Target="http://en.wikipedia.org/wiki/Support_group" TargetMode="External"/><Relationship Id="rId14" Type="http://schemas.openxmlformats.org/officeDocument/2006/relationships/hyperlink" Target="http://en.wikipedia.org/wiki/Genetic_counseling" TargetMode="External"/><Relationship Id="rId30" Type="http://schemas.openxmlformats.org/officeDocument/2006/relationships/hyperlink" Target="http://en.wikipedia.org/wiki/Huntington_disease#cite_note-pmid16496032-5" TargetMode="External"/><Relationship Id="rId35" Type="http://schemas.openxmlformats.org/officeDocument/2006/relationships/hyperlink" Target="http://en.wikipedia.org/wiki/Huntington_disease#cite_note-7" TargetMode="External"/><Relationship Id="rId56" Type="http://schemas.openxmlformats.org/officeDocument/2006/relationships/hyperlink" Target="http://en.wikipedia.org/wiki/Compulsive_behavior" TargetMode="External"/><Relationship Id="rId77" Type="http://schemas.openxmlformats.org/officeDocument/2006/relationships/hyperlink" Target="http://en.wikipedia.org/w/index.php?title=Huntington's_disease&amp;action=edit&amp;section=3" TargetMode="External"/><Relationship Id="rId100" Type="http://schemas.openxmlformats.org/officeDocument/2006/relationships/hyperlink" Target="http://en.wikipedia.org/wiki/Huntington_disease#cite_note-pmid16965319-18" TargetMode="External"/><Relationship Id="rId105" Type="http://schemas.openxmlformats.org/officeDocument/2006/relationships/hyperlink" Target="http://en.wikipedia.org/wiki/Phenotype" TargetMode="External"/><Relationship Id="rId126" Type="http://schemas.openxmlformats.org/officeDocument/2006/relationships/hyperlink" Target="http://en.wikipedia.org/wiki/Synaptic_vesicle" TargetMode="External"/></Relationships>
</file>

<file path=ppt/notesSlides/_rels/notesSlide9.xml.rels><?xml version="1.0" encoding="UTF-8" standalone="yes"?>
<Relationships xmlns="http://schemas.openxmlformats.org/package/2006/relationships"><Relationship Id="rId26" Type="http://schemas.openxmlformats.org/officeDocument/2006/relationships/hyperlink" Target="http://en.wikipedia.org/wiki/Pediatrician" TargetMode="External"/><Relationship Id="rId21" Type="http://schemas.openxmlformats.org/officeDocument/2006/relationships/hyperlink" Target="http://en.wikipedia.org/wiki/Angiotensin_II_receptor_antagonists" TargetMode="External"/><Relationship Id="rId42" Type="http://schemas.openxmlformats.org/officeDocument/2006/relationships/hyperlink" Target="http://en.wikipedia.org/wiki/Flat_feet" TargetMode="External"/><Relationship Id="rId47" Type="http://schemas.openxmlformats.org/officeDocument/2006/relationships/hyperlink" Target="http://en.wikipedia.org/w/index.php?title=Marfan_syndrome&amp;action=edit&amp;section=3" TargetMode="External"/><Relationship Id="rId63" Type="http://schemas.openxmlformats.org/officeDocument/2006/relationships/hyperlink" Target="http://en.wikipedia.org/w/index.php?title=Marfan_syndrome&amp;action=edit&amp;section=5" TargetMode="External"/><Relationship Id="rId68" Type="http://schemas.openxmlformats.org/officeDocument/2006/relationships/hyperlink" Target="http://en.wikipedia.org/wiki/Sleep_apnea" TargetMode="External"/><Relationship Id="rId84" Type="http://schemas.openxmlformats.org/officeDocument/2006/relationships/hyperlink" Target="http://en.wikipedia.org/wiki/Marfan_syndrome#cite_note-12" TargetMode="External"/><Relationship Id="rId89" Type="http://schemas.openxmlformats.org/officeDocument/2006/relationships/hyperlink" Target="http://en.wikipedia.org/wiki/Elastin" TargetMode="External"/><Relationship Id="rId7" Type="http://schemas.openxmlformats.org/officeDocument/2006/relationships/hyperlink" Target="http://en.wikipedia.org/wiki/Fibrillin" TargetMode="External"/><Relationship Id="rId71" Type="http://schemas.openxmlformats.org/officeDocument/2006/relationships/hyperlink" Target="http://en.wikipedia.org/wiki/Dural_ectasia" TargetMode="External"/><Relationship Id="rId92" Type="http://schemas.openxmlformats.org/officeDocument/2006/relationships/hyperlink" Target="http://en.wikipedia.org/wiki/Genetically_modified_organism" TargetMode="External"/><Relationship Id="rId2" Type="http://schemas.openxmlformats.org/officeDocument/2006/relationships/slide" Target="../slides/slide19.xml"/><Relationship Id="rId16" Type="http://schemas.openxmlformats.org/officeDocument/2006/relationships/hyperlink" Target="http://en.wikipedia.org/wiki/Spinal_cord" TargetMode="External"/><Relationship Id="rId29" Type="http://schemas.openxmlformats.org/officeDocument/2006/relationships/hyperlink" Target="http://en.wikipedia.org/wiki/Mount_Sinai_Hospital,_New_York" TargetMode="External"/><Relationship Id="rId11" Type="http://schemas.openxmlformats.org/officeDocument/2006/relationships/hyperlink" Target="http://en.wikipedia.org/wiki/Limb_(anatomy)" TargetMode="External"/><Relationship Id="rId24" Type="http://schemas.openxmlformats.org/officeDocument/2006/relationships/hyperlink" Target="http://en.wikipedia.org/wiki/Antoine_Marfan" TargetMode="External"/><Relationship Id="rId32" Type="http://schemas.openxmlformats.org/officeDocument/2006/relationships/hyperlink" Target="http://en.wikipedia.org/w/index.php?title=Marfan_syndrome&amp;action=edit&amp;section=2" TargetMode="External"/><Relationship Id="rId37" Type="http://schemas.openxmlformats.org/officeDocument/2006/relationships/hyperlink" Target="http://en.wikipedia.org/wiki/Pectus_excavatum" TargetMode="External"/><Relationship Id="rId40" Type="http://schemas.openxmlformats.org/officeDocument/2006/relationships/hyperlink" Target="http://en.wikipedia.org/wiki/Palate" TargetMode="External"/><Relationship Id="rId45" Type="http://schemas.openxmlformats.org/officeDocument/2006/relationships/hyperlink" Target="http://en.wikipedia.org/wiki/Speech_disorder" TargetMode="External"/><Relationship Id="rId53" Type="http://schemas.openxmlformats.org/officeDocument/2006/relationships/hyperlink" Target="http://en.wikipedia.org/wiki/Prolapse" TargetMode="External"/><Relationship Id="rId58" Type="http://schemas.openxmlformats.org/officeDocument/2006/relationships/hyperlink" Target="http://en.wikipedia.org/wiki/Aortic_aneurysm" TargetMode="External"/><Relationship Id="rId66" Type="http://schemas.openxmlformats.org/officeDocument/2006/relationships/hyperlink" Target="http://en.wikipedia.org/wiki/Pleural" TargetMode="External"/><Relationship Id="rId74" Type="http://schemas.openxmlformats.org/officeDocument/2006/relationships/hyperlink" Target="http://en.wikipedia.org/wiki/Headache" TargetMode="External"/><Relationship Id="rId79" Type="http://schemas.openxmlformats.org/officeDocument/2006/relationships/hyperlink" Target="http://en.wikipedia.org/wiki/Marfan_syndrome#cite_note-mayo-gen-9" TargetMode="External"/><Relationship Id="rId87" Type="http://schemas.openxmlformats.org/officeDocument/2006/relationships/hyperlink" Target="http://en.wikipedia.org/wiki/Elastic_fibers" TargetMode="External"/><Relationship Id="rId102" Type="http://schemas.openxmlformats.org/officeDocument/2006/relationships/hyperlink" Target="http://en.wikipedia.org/w/index.php?title=Marfan_syndrome&amp;action=edit&amp;section=8" TargetMode="External"/><Relationship Id="rId5" Type="http://schemas.openxmlformats.org/officeDocument/2006/relationships/hyperlink" Target="http://en.wikipedia.org/wiki/Autosomal_dominant" TargetMode="External"/><Relationship Id="rId61" Type="http://schemas.openxmlformats.org/officeDocument/2006/relationships/hyperlink" Target="http://en.wikipedia.org/wiki/Echocardiography" TargetMode="External"/><Relationship Id="rId82" Type="http://schemas.openxmlformats.org/officeDocument/2006/relationships/hyperlink" Target="http://en.wikipedia.org/wiki/Gene" TargetMode="External"/><Relationship Id="rId90" Type="http://schemas.openxmlformats.org/officeDocument/2006/relationships/hyperlink" Target="http://en.wikipedia.org/wiki/Ligament" TargetMode="External"/><Relationship Id="rId95" Type="http://schemas.openxmlformats.org/officeDocument/2006/relationships/hyperlink" Target="http://en.wikipedia.org/wiki/Transforming_growth_factor" TargetMode="External"/><Relationship Id="rId19" Type="http://schemas.openxmlformats.org/officeDocument/2006/relationships/hyperlink" Target="http://en.wikipedia.org/wiki/Marfan_syndrome#cite_note-2" TargetMode="External"/><Relationship Id="rId14" Type="http://schemas.openxmlformats.org/officeDocument/2006/relationships/hyperlink" Target="http://en.wikipedia.org/wiki/Lung" TargetMode="External"/><Relationship Id="rId22" Type="http://schemas.openxmlformats.org/officeDocument/2006/relationships/hyperlink" Target="http://en.wikipedia.org/wiki/Losartan" TargetMode="External"/><Relationship Id="rId27" Type="http://schemas.openxmlformats.org/officeDocument/2006/relationships/hyperlink" Target="http://en.wikipedia.org/wiki/Marfan_syndrome#cite_note-6" TargetMode="External"/><Relationship Id="rId30" Type="http://schemas.openxmlformats.org/officeDocument/2006/relationships/hyperlink" Target="http://en.wikipedia.org/wiki/New_York_City" TargetMode="External"/><Relationship Id="rId35" Type="http://schemas.openxmlformats.org/officeDocument/2006/relationships/hyperlink" Target="http://en.wikipedia.org/wiki/Vertebral_column" TargetMode="External"/><Relationship Id="rId43" Type="http://schemas.openxmlformats.org/officeDocument/2006/relationships/hyperlink" Target="http://en.wikipedia.org/wiki/Hammer_toe" TargetMode="External"/><Relationship Id="rId48" Type="http://schemas.openxmlformats.org/officeDocument/2006/relationships/hyperlink" Target="http://en.wikipedia.org/wiki/Heart_palpitations" TargetMode="External"/><Relationship Id="rId56" Type="http://schemas.openxmlformats.org/officeDocument/2006/relationships/hyperlink" Target="http://en.wikipedia.org/wiki/Aortic_regurgitation" TargetMode="External"/><Relationship Id="rId64" Type="http://schemas.openxmlformats.org/officeDocument/2006/relationships/hyperlink" Target="http://en.wikipedia.org/wiki/Risk_factor" TargetMode="External"/><Relationship Id="rId69" Type="http://schemas.openxmlformats.org/officeDocument/2006/relationships/hyperlink" Target="http://en.wikipedia.org/wiki/Idiopathic" TargetMode="External"/><Relationship Id="rId77" Type="http://schemas.openxmlformats.org/officeDocument/2006/relationships/hyperlink" Target="http://en.wikipedia.org/wiki/MRI" TargetMode="External"/><Relationship Id="rId100" Type="http://schemas.openxmlformats.org/officeDocument/2006/relationships/hyperlink" Target="http://en.wikipedia.org/wiki/Marfan_syndrome#cite_note-tgf2beta-15" TargetMode="External"/><Relationship Id="rId8" Type="http://schemas.openxmlformats.org/officeDocument/2006/relationships/hyperlink" Target="http://en.wikipedia.org/wiki/Marfan_syndrome#cite_note-0" TargetMode="External"/><Relationship Id="rId51" Type="http://schemas.openxmlformats.org/officeDocument/2006/relationships/hyperlink" Target="http://en.wikipedia.org/wiki/Heart_murmur" TargetMode="External"/><Relationship Id="rId72" Type="http://schemas.openxmlformats.org/officeDocument/2006/relationships/hyperlink" Target="http://en.wikipedia.org/wiki/Back_pain" TargetMode="External"/><Relationship Id="rId80" Type="http://schemas.openxmlformats.org/officeDocument/2006/relationships/hyperlink" Target="http://en.wikipedia.org/wiki/Dysautonomia" TargetMode="External"/><Relationship Id="rId85" Type="http://schemas.openxmlformats.org/officeDocument/2006/relationships/hyperlink" Target="http://en.wikipedia.org/wiki/Genetics" TargetMode="External"/><Relationship Id="rId93" Type="http://schemas.openxmlformats.org/officeDocument/2006/relationships/hyperlink" Target="http://en.wikipedia.org/wiki/Pathogenesis" TargetMode="External"/><Relationship Id="rId98" Type="http://schemas.openxmlformats.org/officeDocument/2006/relationships/hyperlink" Target="http://en.wikipedia.org/wiki/Chromosome_3_(human)" TargetMode="External"/><Relationship Id="rId3" Type="http://schemas.openxmlformats.org/officeDocument/2006/relationships/hyperlink" Target="http://en.wikipedia.org/wiki/Genetic_disorder" TargetMode="External"/><Relationship Id="rId12" Type="http://schemas.openxmlformats.org/officeDocument/2006/relationships/hyperlink" Target="http://en.wikipedia.org/wiki/Heart_valves" TargetMode="External"/><Relationship Id="rId17" Type="http://schemas.openxmlformats.org/officeDocument/2006/relationships/hyperlink" Target="http://en.wikipedia.org/wiki/Hard_palate" TargetMode="External"/><Relationship Id="rId25" Type="http://schemas.openxmlformats.org/officeDocument/2006/relationships/hyperlink" Target="http://en.wikipedia.org/wiki/Marfan_syndrome#cite_note-5" TargetMode="External"/><Relationship Id="rId33" Type="http://schemas.openxmlformats.org/officeDocument/2006/relationships/hyperlink" Target="http://en.wikipedia.org/wiki/Arachnodactyly" TargetMode="External"/><Relationship Id="rId38" Type="http://schemas.openxmlformats.org/officeDocument/2006/relationships/hyperlink" Target="http://en.wikipedia.org/wiki/Pectus_carinatum" TargetMode="External"/><Relationship Id="rId46" Type="http://schemas.openxmlformats.org/officeDocument/2006/relationships/hyperlink" Target="http://en.wikipedia.org/wiki/Osteoarthritis" TargetMode="External"/><Relationship Id="rId59" Type="http://schemas.openxmlformats.org/officeDocument/2006/relationships/hyperlink" Target="http://en.wikipedia.org/wiki/Aortic_dissection" TargetMode="External"/><Relationship Id="rId67" Type="http://schemas.openxmlformats.org/officeDocument/2006/relationships/hyperlink" Target="http://en.wikipedia.org/wiki/Cyanosis" TargetMode="External"/><Relationship Id="rId103" Type="http://schemas.openxmlformats.org/officeDocument/2006/relationships/hyperlink" Target="http://en.wikipedia.org/wiki/Marfan_syndrome#cite_note-17" TargetMode="External"/><Relationship Id="rId20" Type="http://schemas.openxmlformats.org/officeDocument/2006/relationships/hyperlink" Target="http://en.wikipedia.org/wiki/Marfan_syndrome#cite_note-3" TargetMode="External"/><Relationship Id="rId41" Type="http://schemas.openxmlformats.org/officeDocument/2006/relationships/hyperlink" Target="http://en.wikipedia.org/wiki/Malocclusions" TargetMode="External"/><Relationship Id="rId54" Type="http://schemas.openxmlformats.org/officeDocument/2006/relationships/hyperlink" Target="http://en.wikipedia.org/wiki/Heart_valve" TargetMode="External"/><Relationship Id="rId62" Type="http://schemas.openxmlformats.org/officeDocument/2006/relationships/hyperlink" Target="http://en.wikipedia.org/wiki/Marfan_syndrome#cite_note-emed-11" TargetMode="External"/><Relationship Id="rId70" Type="http://schemas.openxmlformats.org/officeDocument/2006/relationships/hyperlink" Target="http://en.wikipedia.org/w/index.php?title=Marfan_syndrome&amp;action=edit&amp;section=6" TargetMode="External"/><Relationship Id="rId75" Type="http://schemas.openxmlformats.org/officeDocument/2006/relationships/hyperlink" Target="http://en.wikipedia.org/wiki/X-ray" TargetMode="External"/><Relationship Id="rId83" Type="http://schemas.openxmlformats.org/officeDocument/2006/relationships/hyperlink" Target="http://en.wikipedia.org/wiki/Chromosome_15_(human)" TargetMode="External"/><Relationship Id="rId88" Type="http://schemas.openxmlformats.org/officeDocument/2006/relationships/hyperlink" Target="http://en.wikipedia.org/wiki/Marfan_syndrome#cite_note-robspath-13" TargetMode="External"/><Relationship Id="rId91" Type="http://schemas.openxmlformats.org/officeDocument/2006/relationships/hyperlink" Target="http://en.wikipedia.org/wiki/Zonule_of_Zinn" TargetMode="External"/><Relationship Id="rId96" Type="http://schemas.openxmlformats.org/officeDocument/2006/relationships/hyperlink" Target="http://en.wikipedia.org/wiki/TGF_beta" TargetMode="External"/><Relationship Id="rId1" Type="http://schemas.openxmlformats.org/officeDocument/2006/relationships/notesMaster" Target="../notesMasters/notesMaster1.xml"/><Relationship Id="rId6" Type="http://schemas.openxmlformats.org/officeDocument/2006/relationships/hyperlink" Target="http://en.wikipedia.org/wiki/FBN1" TargetMode="External"/><Relationship Id="rId15" Type="http://schemas.openxmlformats.org/officeDocument/2006/relationships/hyperlink" Target="http://en.wikipedia.org/wiki/Dura_mater" TargetMode="External"/><Relationship Id="rId23" Type="http://schemas.openxmlformats.org/officeDocument/2006/relationships/hyperlink" Target="http://en.wikipedia.org/wiki/Marfan_syndrome#cite_note-4" TargetMode="External"/><Relationship Id="rId28" Type="http://schemas.openxmlformats.org/officeDocument/2006/relationships/hyperlink" Target="http://en.wikipedia.org/wiki/Marfan_syndrome#cite_note-7" TargetMode="External"/><Relationship Id="rId36" Type="http://schemas.openxmlformats.org/officeDocument/2006/relationships/hyperlink" Target="http://en.wikipedia.org/wiki/Scoliosis" TargetMode="External"/><Relationship Id="rId49" Type="http://schemas.openxmlformats.org/officeDocument/2006/relationships/hyperlink" Target="http://en.wikipedia.org/wiki/Tachycardia" TargetMode="External"/><Relationship Id="rId57" Type="http://schemas.openxmlformats.org/officeDocument/2006/relationships/hyperlink" Target="http://en.wikipedia.org/wiki/Annuloaortic_ectasia" TargetMode="External"/><Relationship Id="rId10" Type="http://schemas.openxmlformats.org/officeDocument/2006/relationships/hyperlink" Target="http://en.wikipedia.org/wiki/Dominance_(genetics)" TargetMode="External"/><Relationship Id="rId31" Type="http://schemas.openxmlformats.org/officeDocument/2006/relationships/hyperlink" Target="http://en.wikipedia.org/wiki/Marfan_syndrome#cite_note-8" TargetMode="External"/><Relationship Id="rId44" Type="http://schemas.openxmlformats.org/officeDocument/2006/relationships/hyperlink" Target="http://en.wikipedia.org/wiki/Stretch_marks" TargetMode="External"/><Relationship Id="rId52" Type="http://schemas.openxmlformats.org/officeDocument/2006/relationships/hyperlink" Target="http://en.wikipedia.org/wiki/Electrocardiogram" TargetMode="External"/><Relationship Id="rId60" Type="http://schemas.openxmlformats.org/officeDocument/2006/relationships/hyperlink" Target="http://en.wikipedia.org/wiki/Marfan_syndrome#cite_note-Braunwald-2005-10" TargetMode="External"/><Relationship Id="rId65" Type="http://schemas.openxmlformats.org/officeDocument/2006/relationships/hyperlink" Target="http://en.wikipedia.org/wiki/Pneumothorax" TargetMode="External"/><Relationship Id="rId73" Type="http://schemas.openxmlformats.org/officeDocument/2006/relationships/hyperlink" Target="http://en.wikipedia.org/wiki/Abdominal_pain" TargetMode="External"/><Relationship Id="rId78" Type="http://schemas.openxmlformats.org/officeDocument/2006/relationships/hyperlink" Target="http://en.wikipedia.org/wiki/Lumbar_vertebrae" TargetMode="External"/><Relationship Id="rId81" Type="http://schemas.openxmlformats.org/officeDocument/2006/relationships/hyperlink" Target="http://en.wikipedia.org/w/index.php?title=Marfan_syndrome&amp;action=edit&amp;section=7" TargetMode="External"/><Relationship Id="rId86" Type="http://schemas.openxmlformats.org/officeDocument/2006/relationships/hyperlink" Target="http://en.wikipedia.org/wiki/Glycoprotein" TargetMode="External"/><Relationship Id="rId94" Type="http://schemas.openxmlformats.org/officeDocument/2006/relationships/hyperlink" Target="http://en.wikipedia.org/wiki/Marfan_syndrome#cite_note-micefib-14" TargetMode="External"/><Relationship Id="rId99" Type="http://schemas.openxmlformats.org/officeDocument/2006/relationships/hyperlink" Target="http://en.wikipedia.org/wiki/Receptor_protein" TargetMode="External"/><Relationship Id="rId101" Type="http://schemas.openxmlformats.org/officeDocument/2006/relationships/hyperlink" Target="http://en.wikipedia.org/wiki/Marfan_syndrome#cite_note-loeysdietz-16" TargetMode="External"/><Relationship Id="rId4" Type="http://schemas.openxmlformats.org/officeDocument/2006/relationships/hyperlink" Target="http://en.wikipedia.org/wiki/Connective_tissue" TargetMode="External"/><Relationship Id="rId9" Type="http://schemas.openxmlformats.org/officeDocument/2006/relationships/hyperlink" Target="http://en.wikipedia.org/wiki/Marfan_syndrome#cite_note-1" TargetMode="External"/><Relationship Id="rId13" Type="http://schemas.openxmlformats.org/officeDocument/2006/relationships/hyperlink" Target="http://en.wikipedia.org/wiki/Aorta" TargetMode="External"/><Relationship Id="rId18" Type="http://schemas.openxmlformats.org/officeDocument/2006/relationships/hyperlink" Target="http://en.wikipedia.org/wiki/Transforming_growth_factor_beta" TargetMode="External"/><Relationship Id="rId39" Type="http://schemas.openxmlformats.org/officeDocument/2006/relationships/hyperlink" Target="http://en.wikipedia.org/wiki/Sternum" TargetMode="External"/><Relationship Id="rId34" Type="http://schemas.openxmlformats.org/officeDocument/2006/relationships/hyperlink" Target="http://en.wikipedia.org/wiki/Dolichostenomelia" TargetMode="External"/><Relationship Id="rId50" Type="http://schemas.openxmlformats.org/officeDocument/2006/relationships/hyperlink" Target="http://en.wikipedia.org/wiki/Angina_pectoris" TargetMode="External"/><Relationship Id="rId55" Type="http://schemas.openxmlformats.org/officeDocument/2006/relationships/hyperlink" Target="http://en.wikipedia.org/wiki/Mitral_valve_prolapse" TargetMode="External"/><Relationship Id="rId76" Type="http://schemas.openxmlformats.org/officeDocument/2006/relationships/hyperlink" Target="http://en.wikipedia.org/wiki/Lumbar" TargetMode="External"/><Relationship Id="rId97" Type="http://schemas.openxmlformats.org/officeDocument/2006/relationships/hyperlink" Target="http://en.wikipedia.org/wiki/Loeys-Dietz_syndrom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prstGeom prst="rect">
            <a:avLst/>
          </a:prstGeom>
        </p:spPr>
        <p:txBody>
          <a:bodyPr/>
          <a:lstStyle/>
          <a:p>
            <a:endParaRPr/>
          </a:p>
        </p:txBody>
      </p:sp>
      <p:sp>
        <p:nvSpPr>
          <p:cNvPr id="43" name="Shape 43"/>
          <p:cNvSpPr>
            <a:spLocks noGrp="1"/>
          </p:cNvSpPr>
          <p:nvPr>
            <p:ph type="body" sz="quarter" idx="1"/>
          </p:nvPr>
        </p:nvSpPr>
        <p:spPr>
          <a:prstGeom prst="rect">
            <a:avLst/>
          </a:prstGeom>
        </p:spPr>
        <p:txBody>
          <a:bodyPr/>
          <a:lstStyle/>
          <a:p>
            <a:pPr marL="383540" marR="40639" lvl="1" indent="-342900" defTabSz="914400">
              <a:spcBef>
                <a:spcPts val="700"/>
              </a:spcBef>
              <a:buClr>
                <a:srgbClr val="000000"/>
              </a:buClr>
              <a:buSzPct val="100000"/>
              <a:buFont typeface="Comic Sans MS"/>
              <a:buChar char="•"/>
              <a:defRPr sz="1200">
                <a:uFill>
                  <a:solidFill>
                    <a:srgbClr val="000000"/>
                  </a:solidFill>
                </a:uFill>
                <a:latin typeface="Arial"/>
                <a:ea typeface="Arial"/>
                <a:cs typeface="Arial"/>
                <a:sym typeface="Arial"/>
              </a:defRPr>
            </a:pPr>
            <a:r>
              <a:t>Autosomal dominant</a:t>
            </a:r>
          </a:p>
          <a:p>
            <a:pPr marL="383540" marR="40639" lvl="1" indent="-342900" defTabSz="914400">
              <a:spcBef>
                <a:spcPts val="700"/>
              </a:spcBef>
              <a:buClr>
                <a:srgbClr val="000000"/>
              </a:buClr>
              <a:buSzPct val="100000"/>
              <a:buFont typeface="Comic Sans MS"/>
              <a:buChar char="•"/>
              <a:defRPr sz="1200">
                <a:uFill>
                  <a:solidFill>
                    <a:srgbClr val="000000"/>
                  </a:solidFill>
                </a:uFill>
                <a:latin typeface="Arial"/>
                <a:ea typeface="Arial"/>
                <a:cs typeface="Arial"/>
                <a:sym typeface="Arial"/>
              </a:defRPr>
            </a:pPr>
            <a:r>
              <a:t>autosomal recessive </a:t>
            </a:r>
          </a:p>
          <a:p>
            <a:pPr marL="383540" marR="40639" lvl="1" indent="-342900" defTabSz="914400">
              <a:spcBef>
                <a:spcPts val="700"/>
              </a:spcBef>
              <a:buClr>
                <a:srgbClr val="000000"/>
              </a:buClr>
              <a:buSzPct val="100000"/>
              <a:buFont typeface="Comic Sans MS"/>
              <a:buChar char="•"/>
              <a:defRPr sz="1200">
                <a:uFill>
                  <a:solidFill>
                    <a:srgbClr val="000000"/>
                  </a:solidFill>
                </a:uFill>
                <a:latin typeface="Arial"/>
                <a:ea typeface="Arial"/>
                <a:cs typeface="Arial"/>
                <a:sym typeface="Arial"/>
              </a:defRPr>
            </a:pPr>
            <a:r>
              <a:t>X-linked dominant </a:t>
            </a:r>
          </a:p>
          <a:p>
            <a:pPr marL="383540" marR="40639" lvl="1" indent="-342900" defTabSz="914400">
              <a:spcBef>
                <a:spcPts val="700"/>
              </a:spcBef>
              <a:buClr>
                <a:srgbClr val="000000"/>
              </a:buClr>
              <a:buSzPct val="100000"/>
              <a:buFont typeface="Comic Sans MS"/>
              <a:buChar char="•"/>
              <a:defRPr sz="1200">
                <a:uFill>
                  <a:solidFill>
                    <a:srgbClr val="000000"/>
                  </a:solidFill>
                </a:uFill>
                <a:latin typeface="Arial"/>
                <a:ea typeface="Arial"/>
                <a:cs typeface="Arial"/>
                <a:sym typeface="Arial"/>
              </a:defRPr>
            </a:pPr>
            <a:r>
              <a:t>X-linked recessive</a:t>
            </a:r>
          </a:p>
          <a:p>
            <a:pPr marL="383540" marR="40639" lvl="1" indent="-342900" defTabSz="914400">
              <a:spcBef>
                <a:spcPts val="700"/>
              </a:spcBef>
              <a:buClr>
                <a:srgbClr val="000000"/>
              </a:buClr>
              <a:buSzPct val="100000"/>
              <a:buFont typeface="Comic Sans MS"/>
              <a:buChar char="•"/>
              <a:defRPr sz="1200">
                <a:uFill>
                  <a:solidFill>
                    <a:srgbClr val="000000"/>
                  </a:solidFill>
                </a:uFill>
                <a:latin typeface="Arial"/>
                <a:ea typeface="Arial"/>
                <a:cs typeface="Arial"/>
                <a:sym typeface="Arial"/>
              </a:defRPr>
            </a:pPr>
            <a:r>
              <a:t>multifactorail, </a:t>
            </a:r>
          </a:p>
          <a:p>
            <a:pPr marL="383540" marR="40639" lvl="1" indent="-342900" defTabSz="914400">
              <a:spcBef>
                <a:spcPts val="700"/>
              </a:spcBef>
              <a:buClr>
                <a:srgbClr val="000000"/>
              </a:buClr>
              <a:buSzPct val="100000"/>
              <a:buFont typeface="Comic Sans MS"/>
              <a:buChar char="•"/>
              <a:defRPr sz="1200">
                <a:uFill>
                  <a:solidFill>
                    <a:srgbClr val="000000"/>
                  </a:solidFill>
                </a:uFill>
                <a:latin typeface="Arial"/>
                <a:ea typeface="Arial"/>
                <a:cs typeface="Arial"/>
                <a:sym typeface="Arial"/>
              </a:defRPr>
            </a:pPr>
            <a:r>
              <a:t>mitochondrial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defTabSz="457200">
              <a:lnSpc>
                <a:spcPts val="3400"/>
              </a:lnSpc>
              <a:spcBef>
                <a:spcPts val="600"/>
              </a:spcBef>
              <a:defRPr sz="1300">
                <a:latin typeface="Helvetica"/>
                <a:ea typeface="Helvetica"/>
                <a:cs typeface="Helvetica"/>
                <a:sym typeface="Helvetica"/>
              </a:defRPr>
            </a:pPr>
            <a:r>
              <a:rPr b="1">
                <a:solidFill>
                  <a:srgbClr val="FF2600"/>
                </a:solidFill>
              </a:rPr>
              <a:t>Achondroplasia</a:t>
            </a:r>
            <a:r>
              <a:rPr b="1"/>
              <a:t> dwarfism</a:t>
            </a:r>
            <a:r>
              <a:t> (pronounced </a:t>
            </a:r>
            <a:r>
              <a:rPr u="sng">
                <a:solidFill>
                  <a:srgbClr val="0847C2"/>
                </a:solidFill>
                <a:hlinkClick r:id="rId3"/>
              </a:rPr>
              <a:t>/eɪ kɒn droʊ 'pleɪ ziː ʌ/</a:t>
            </a:r>
            <a:r>
              <a:t>) is a type of </a:t>
            </a:r>
            <a:r>
              <a:rPr u="sng">
                <a:solidFill>
                  <a:srgbClr val="0847C2"/>
                </a:solidFill>
                <a:hlinkClick r:id="rId4"/>
              </a:rPr>
              <a:t>autosomal</a:t>
            </a:r>
            <a:r>
              <a:t> </a:t>
            </a:r>
            <a:r>
              <a:rPr u="sng">
                <a:solidFill>
                  <a:srgbClr val="0847C2"/>
                </a:solidFill>
                <a:hlinkClick r:id="rId5"/>
              </a:rPr>
              <a:t>dominant</a:t>
            </a:r>
            <a:r>
              <a:t> </a:t>
            </a:r>
            <a:r>
              <a:rPr u="sng">
                <a:solidFill>
                  <a:srgbClr val="0847C2"/>
                </a:solidFill>
                <a:hlinkClick r:id="rId6"/>
              </a:rPr>
              <a:t>genetic disorder</a:t>
            </a:r>
            <a:r>
              <a:t> that is a common cause of </a:t>
            </a:r>
            <a:r>
              <a:rPr u="sng">
                <a:solidFill>
                  <a:srgbClr val="0847C2"/>
                </a:solidFill>
                <a:hlinkClick r:id="rId7"/>
              </a:rPr>
              <a:t>dwarfism</a:t>
            </a:r>
            <a:r>
              <a:t>. Achondroplastic dwarfs have </a:t>
            </a:r>
            <a:r>
              <a:rPr u="sng">
                <a:solidFill>
                  <a:srgbClr val="0847C2"/>
                </a:solidFill>
                <a:hlinkClick r:id="rId8"/>
              </a:rPr>
              <a:t>short stature</a:t>
            </a:r>
            <a:r>
              <a:t>, with an average adult height of 131 </a:t>
            </a:r>
            <a:r>
              <a:rPr u="sng">
                <a:solidFill>
                  <a:srgbClr val="0847C2"/>
                </a:solidFill>
                <a:hlinkClick r:id="rId9"/>
              </a:rPr>
              <a:t>cm</a:t>
            </a:r>
            <a:r>
              <a:t> (4 </a:t>
            </a:r>
            <a:r>
              <a:rPr u="sng">
                <a:solidFill>
                  <a:srgbClr val="0847C2"/>
                </a:solidFill>
                <a:hlinkClick r:id="rId10"/>
              </a:rPr>
              <a:t>feet</a:t>
            </a:r>
            <a:r>
              <a:t>, 3-1/2 inches) for males and 123 cm (4 feet, 1/2 inches) for females.</a:t>
            </a:r>
          </a:p>
          <a:p>
            <a:pPr defTabSz="457200">
              <a:lnSpc>
                <a:spcPts val="3400"/>
              </a:lnSpc>
              <a:spcBef>
                <a:spcPts val="600"/>
              </a:spcBef>
              <a:defRPr sz="1300">
                <a:latin typeface="Helvetica"/>
                <a:ea typeface="Helvetica"/>
                <a:cs typeface="Helvetica"/>
                <a:sym typeface="Helvetica"/>
              </a:defRPr>
            </a:pPr>
            <a:r>
              <a:t>The prevalence is approximately 1 in 25,000.</a:t>
            </a:r>
            <a:r>
              <a:rPr sz="1100" u="sng">
                <a:solidFill>
                  <a:srgbClr val="0847C2"/>
                </a:solidFill>
                <a:hlinkClick r:id="rId11"/>
              </a:rPr>
              <a:t>[1]</a:t>
            </a:r>
          </a:p>
          <a:p>
            <a:pPr defTabSz="457200">
              <a:lnSpc>
                <a:spcPts val="4100"/>
              </a:lnSpc>
              <a:spcBef>
                <a:spcPts val="1100"/>
              </a:spcBef>
              <a:defRPr sz="1900">
                <a:latin typeface="Helvetica"/>
                <a:ea typeface="Helvetica"/>
                <a:cs typeface="Helvetica"/>
                <a:sym typeface="Helvetica"/>
              </a:defRPr>
            </a:pPr>
            <a:r>
              <a:t>Epidemiology</a:t>
            </a:r>
          </a:p>
          <a:p>
            <a:pPr defTabSz="457200">
              <a:lnSpc>
                <a:spcPts val="3400"/>
              </a:lnSpc>
              <a:spcBef>
                <a:spcPts val="600"/>
              </a:spcBef>
              <a:defRPr sz="1300">
                <a:latin typeface="Helvetica"/>
                <a:ea typeface="Helvetica"/>
                <a:cs typeface="Helvetica"/>
                <a:sym typeface="Helvetica"/>
              </a:defRPr>
            </a:pPr>
            <a:r>
              <a:t>Achondroplasia is one of several </a:t>
            </a:r>
            <a:r>
              <a:rPr u="sng">
                <a:solidFill>
                  <a:srgbClr val="0847C2"/>
                </a:solidFill>
                <a:hlinkClick r:id="rId12"/>
              </a:rPr>
              <a:t>congenital conditions</a:t>
            </a:r>
            <a:r>
              <a:t> with similar presentations, such as </a:t>
            </a:r>
            <a:r>
              <a:rPr u="sng">
                <a:solidFill>
                  <a:srgbClr val="0847C2"/>
                </a:solidFill>
                <a:hlinkClick r:id="rId13"/>
              </a:rPr>
              <a:t>osteogenesis imperfecta</a:t>
            </a:r>
            <a:r>
              <a:t>, multiple epiphyseal dysplasia tarda, </a:t>
            </a:r>
            <a:r>
              <a:rPr u="sng">
                <a:solidFill>
                  <a:srgbClr val="0847C2"/>
                </a:solidFill>
                <a:hlinkClick r:id="rId14"/>
              </a:rPr>
              <a:t>achondrogenesis</a:t>
            </a:r>
            <a:r>
              <a:t>, </a:t>
            </a:r>
            <a:r>
              <a:rPr u="sng">
                <a:solidFill>
                  <a:srgbClr val="0847C2"/>
                </a:solidFill>
                <a:hlinkClick r:id="rId15"/>
              </a:rPr>
              <a:t>osteopetrosis</a:t>
            </a:r>
            <a:r>
              <a:t>, and </a:t>
            </a:r>
            <a:r>
              <a:rPr u="sng">
                <a:solidFill>
                  <a:srgbClr val="0847C2"/>
                </a:solidFill>
                <a:hlinkClick r:id="rId16"/>
              </a:rPr>
              <a:t>thanatophoric dysplasia</a:t>
            </a:r>
            <a:r>
              <a:t>. This makes estimates of prevalence difficult, with changing and subjective diagnostic criteria over time. One detailed and long-running study in the Netherlands found that the prevalence determined at birth was only 1.3 per 100,000 live births</a:t>
            </a:r>
            <a:r>
              <a:rPr sz="1100" u="sng">
                <a:solidFill>
                  <a:srgbClr val="0847C2"/>
                </a:solidFill>
                <a:hlinkClick r:id="rId17"/>
              </a:rPr>
              <a:t>[2]</a:t>
            </a:r>
            <a:r>
              <a:t>. However, another study at the same time found a rate of 1 per 10,000</a:t>
            </a:r>
            <a:r>
              <a:rPr sz="1100" u="sng">
                <a:solidFill>
                  <a:srgbClr val="0847C2"/>
                </a:solidFill>
                <a:hlinkClick r:id="rId17"/>
              </a:rPr>
              <a:t>[2]</a:t>
            </a:r>
            <a:r>
              <a:t>.</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18"/>
              </a:rPr>
              <a:t>edit</a:t>
            </a:r>
            <a:r>
              <a:rPr>
                <a:solidFill>
                  <a:srgbClr val="000000"/>
                </a:solidFill>
              </a:rPr>
              <a:t>]</a:t>
            </a:r>
          </a:p>
          <a:p>
            <a:pPr defTabSz="457200">
              <a:lnSpc>
                <a:spcPts val="4100"/>
              </a:lnSpc>
              <a:spcBef>
                <a:spcPts val="1100"/>
              </a:spcBef>
              <a:defRPr sz="1900">
                <a:latin typeface="Helvetica"/>
                <a:ea typeface="Helvetica"/>
                <a:cs typeface="Helvetica"/>
                <a:sym typeface="Helvetica"/>
              </a:defRPr>
            </a:pPr>
            <a:r>
              <a:t>Causes</a:t>
            </a:r>
          </a:p>
          <a:p>
            <a:pPr defTabSz="457200">
              <a:lnSpc>
                <a:spcPts val="3400"/>
              </a:lnSpc>
              <a:spcBef>
                <a:spcPts val="600"/>
              </a:spcBef>
              <a:defRPr sz="1300">
                <a:latin typeface="Helvetica"/>
                <a:ea typeface="Helvetica"/>
                <a:cs typeface="Helvetica"/>
                <a:sym typeface="Helvetica"/>
              </a:defRPr>
            </a:pPr>
            <a:r>
              <a:t>Dwarfism is a result of </a:t>
            </a:r>
            <a:r>
              <a:rPr u="sng">
                <a:solidFill>
                  <a:srgbClr val="0847C2"/>
                </a:solidFill>
                <a:hlinkClick r:id="rId19"/>
              </a:rPr>
              <a:t>autosomal dominant</a:t>
            </a:r>
            <a:r>
              <a:t> </a:t>
            </a:r>
            <a:r>
              <a:rPr u="sng">
                <a:solidFill>
                  <a:srgbClr val="0847C2"/>
                </a:solidFill>
                <a:hlinkClick r:id="rId20"/>
              </a:rPr>
              <a:t>mutation</a:t>
            </a:r>
            <a:r>
              <a:t> in the </a:t>
            </a:r>
            <a:r>
              <a:rPr u="sng">
                <a:solidFill>
                  <a:srgbClr val="0847C2"/>
                </a:solidFill>
                <a:hlinkClick r:id="rId21"/>
              </a:rPr>
              <a:t>fibroblast</a:t>
            </a:r>
            <a:r>
              <a:t> </a:t>
            </a:r>
            <a:r>
              <a:rPr u="sng">
                <a:solidFill>
                  <a:srgbClr val="0847C2"/>
                </a:solidFill>
                <a:hlinkClick r:id="rId22"/>
              </a:rPr>
              <a:t>growth factor</a:t>
            </a:r>
            <a:r>
              <a:t> </a:t>
            </a:r>
            <a:r>
              <a:rPr u="sng">
                <a:solidFill>
                  <a:srgbClr val="0847C2"/>
                </a:solidFill>
                <a:hlinkClick r:id="rId23"/>
              </a:rPr>
              <a:t>receptor</a:t>
            </a:r>
            <a:r>
              <a:t> gene 3 (</a:t>
            </a:r>
            <a:r>
              <a:rPr i="1" u="sng">
                <a:solidFill>
                  <a:srgbClr val="4E7DC5"/>
                </a:solidFill>
                <a:hlinkClick r:id="rId24"/>
              </a:rPr>
              <a:t>FGFR3</a:t>
            </a:r>
            <a:r>
              <a:t>), which causes an abnormality of </a:t>
            </a:r>
            <a:r>
              <a:rPr u="sng">
                <a:solidFill>
                  <a:srgbClr val="0847C2"/>
                </a:solidFill>
                <a:hlinkClick r:id="rId25"/>
              </a:rPr>
              <a:t>cartilage</a:t>
            </a:r>
            <a:r>
              <a:t> formation. </a:t>
            </a:r>
            <a:r>
              <a:rPr u="sng">
                <a:solidFill>
                  <a:srgbClr val="0847C2"/>
                </a:solidFill>
                <a:hlinkClick r:id="rId26"/>
              </a:rPr>
              <a:t>FGFR3</a:t>
            </a:r>
            <a:r>
              <a:t> normally has a negative regulatory effect on bone growth. In achondroplasia, the mutated form of the receptor is constitutively active and this leads to severely shortened bones.</a:t>
            </a:r>
          </a:p>
          <a:p>
            <a:pPr defTabSz="457200">
              <a:lnSpc>
                <a:spcPts val="3400"/>
              </a:lnSpc>
              <a:spcBef>
                <a:spcPts val="600"/>
              </a:spcBef>
              <a:defRPr sz="1300">
                <a:latin typeface="Helvetica"/>
                <a:ea typeface="Helvetica"/>
                <a:cs typeface="Helvetica"/>
                <a:sym typeface="Helvetica"/>
              </a:defRPr>
            </a:pPr>
            <a:r>
              <a:t>People with achondroplasia have one normal copy of the fibroblast growth factor receptor 3 gene and one mutant copy. Two copies of the mutant gene are invariably fatal before, or shortly after birth. Only one copy of the gene needs to be present for the disorder to occur. Therefore, a person with achondroplasia has a 50% chance of passing on the gene to their offspring, meaning that there will be a 50% chance that each child will have achondroplasia. Since two copies (Homozygous) are fatal, if two people with achondroplasia have a child, there is a 25% chance of the child dying shortly after birth, a 50% chance the child will have achondroplasia, and a 25% chance the child will have a normal </a:t>
            </a:r>
            <a:r>
              <a:rPr u="sng">
                <a:solidFill>
                  <a:srgbClr val="0847C2"/>
                </a:solidFill>
                <a:hlinkClick r:id="rId27"/>
              </a:rPr>
              <a:t>phenotype</a:t>
            </a:r>
            <a:r>
              <a:t>. However, in the majority of cases, people with achondroplasia are born to parents who don't have the condition. This is the result of a new </a:t>
            </a:r>
            <a:r>
              <a:rPr u="sng">
                <a:solidFill>
                  <a:srgbClr val="0847C2"/>
                </a:solidFill>
                <a:hlinkClick r:id="rId20"/>
              </a:rPr>
              <a:t>mutation</a:t>
            </a:r>
            <a:r>
              <a:t>.</a:t>
            </a:r>
            <a:r>
              <a:rPr sz="1100" u="sng">
                <a:solidFill>
                  <a:srgbClr val="0847C2"/>
                </a:solidFill>
                <a:hlinkClick r:id="rId28"/>
              </a:rPr>
              <a:t>[3]</a:t>
            </a:r>
          </a:p>
          <a:p>
            <a:pPr defTabSz="457200">
              <a:lnSpc>
                <a:spcPts val="3400"/>
              </a:lnSpc>
              <a:spcBef>
                <a:spcPts val="600"/>
              </a:spcBef>
              <a:defRPr sz="1300">
                <a:latin typeface="Helvetica"/>
                <a:ea typeface="Helvetica"/>
                <a:cs typeface="Helvetica"/>
                <a:sym typeface="Helvetica"/>
              </a:defRPr>
            </a:pPr>
            <a:r>
              <a:t>New gene mutations are associated with increasing paternal age</a:t>
            </a:r>
            <a:r>
              <a:rPr sz="1100" u="sng">
                <a:solidFill>
                  <a:srgbClr val="0847C2"/>
                </a:solidFill>
                <a:hlinkClick r:id="rId29"/>
              </a:rPr>
              <a:t>[4]</a:t>
            </a:r>
            <a:r>
              <a:t> (over 35 years). Studies have demonstrated that new gene mutations are exclusively inherited from the father and occur during </a:t>
            </a:r>
            <a:r>
              <a:rPr u="sng">
                <a:solidFill>
                  <a:srgbClr val="0847C2"/>
                </a:solidFill>
                <a:hlinkClick r:id="rId30"/>
              </a:rPr>
              <a:t>spermatogenesis</a:t>
            </a:r>
            <a:r>
              <a:t> (as opposed to resulting from a </a:t>
            </a:r>
            <a:r>
              <a:rPr u="sng">
                <a:solidFill>
                  <a:srgbClr val="0847C2"/>
                </a:solidFill>
                <a:hlinkClick r:id="rId31"/>
              </a:rPr>
              <a:t>gonadal mosaicism</a:t>
            </a:r>
            <a:r>
              <a:t>). More than 99% of achondroplasia is caused by two different mutations in the fibroblast growth factor receptor 3 (</a:t>
            </a:r>
            <a:r>
              <a:rPr u="sng">
                <a:solidFill>
                  <a:srgbClr val="0847C2"/>
                </a:solidFill>
                <a:hlinkClick r:id="rId26"/>
              </a:rPr>
              <a:t>FGFR3</a:t>
            </a:r>
            <a:r>
              <a:t>). In about 98% of cases, a G to A point mutation at </a:t>
            </a:r>
            <a:r>
              <a:rPr u="sng">
                <a:solidFill>
                  <a:srgbClr val="0847C2"/>
                </a:solidFill>
                <a:hlinkClick r:id="rId32"/>
              </a:rPr>
              <a:t>nucleotide</a:t>
            </a:r>
            <a:r>
              <a:t> 1138 of the FGFR3 gene causes a </a:t>
            </a:r>
            <a:r>
              <a:rPr u="sng">
                <a:solidFill>
                  <a:srgbClr val="0847C2"/>
                </a:solidFill>
                <a:hlinkClick r:id="rId33"/>
              </a:rPr>
              <a:t>glycine</a:t>
            </a:r>
            <a:r>
              <a:t> to </a:t>
            </a:r>
            <a:r>
              <a:rPr u="sng">
                <a:solidFill>
                  <a:srgbClr val="0847C2"/>
                </a:solidFill>
                <a:hlinkClick r:id="rId34"/>
              </a:rPr>
              <a:t>arginine</a:t>
            </a:r>
            <a:r>
              <a:t> substitution (Bellus et al. 1995, Shiang et al. 1994, Rousseau et al. 1996). About 1% of cases are caused by a G to C point mutation at nucleotide 1138.</a:t>
            </a:r>
          </a:p>
          <a:p>
            <a:pPr defTabSz="457200">
              <a:lnSpc>
                <a:spcPts val="3400"/>
              </a:lnSpc>
              <a:spcBef>
                <a:spcPts val="600"/>
              </a:spcBef>
              <a:defRPr sz="1300">
                <a:latin typeface="Helvetica"/>
                <a:ea typeface="Helvetica"/>
                <a:cs typeface="Helvetica"/>
                <a:sym typeface="Helvetica"/>
              </a:defRPr>
            </a:pPr>
            <a:r>
              <a:t>There are two other syndromes with a genetic basis similar to achondroplasia: </a:t>
            </a:r>
            <a:r>
              <a:rPr u="sng">
                <a:solidFill>
                  <a:srgbClr val="0847C2"/>
                </a:solidFill>
                <a:hlinkClick r:id="rId35"/>
              </a:rPr>
              <a:t>hypochondroplasia</a:t>
            </a:r>
            <a:r>
              <a:t> and </a:t>
            </a:r>
            <a:r>
              <a:rPr u="sng">
                <a:solidFill>
                  <a:srgbClr val="0847C2"/>
                </a:solidFill>
                <a:hlinkClick r:id="rId16"/>
              </a:rPr>
              <a:t>thanatophoric dysplasia</a:t>
            </a:r>
            <a:r>
              <a:t>.</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36"/>
              </a:rPr>
              <a:t>edit</a:t>
            </a:r>
            <a:r>
              <a:rPr>
                <a:solidFill>
                  <a:srgbClr val="000000"/>
                </a:solidFill>
              </a:rPr>
              <a:t>]</a:t>
            </a:r>
          </a:p>
          <a:p>
            <a:pPr defTabSz="457200">
              <a:lnSpc>
                <a:spcPts val="4100"/>
              </a:lnSpc>
              <a:spcBef>
                <a:spcPts val="1100"/>
              </a:spcBef>
              <a:defRPr sz="1900">
                <a:latin typeface="Helvetica"/>
                <a:ea typeface="Helvetica"/>
                <a:cs typeface="Helvetica"/>
                <a:sym typeface="Helvetica"/>
              </a:defRPr>
            </a:pPr>
            <a:r>
              <a:t>Diagnosis</a:t>
            </a:r>
          </a:p>
          <a:p>
            <a:pPr defTabSz="457200">
              <a:lnSpc>
                <a:spcPts val="3400"/>
              </a:lnSpc>
              <a:spcBef>
                <a:spcPts val="600"/>
              </a:spcBef>
              <a:defRPr sz="1300">
                <a:latin typeface="Helvetica"/>
                <a:ea typeface="Helvetica"/>
                <a:cs typeface="Helvetica"/>
                <a:sym typeface="Helvetica"/>
              </a:defRPr>
            </a:pPr>
            <a:r>
              <a:t>Achondroplasia can be detected before birth by the use of </a:t>
            </a:r>
            <a:r>
              <a:rPr u="sng">
                <a:solidFill>
                  <a:srgbClr val="0847C2"/>
                </a:solidFill>
                <a:hlinkClick r:id="rId37"/>
              </a:rPr>
              <a:t>prenatal</a:t>
            </a:r>
            <a:r>
              <a:t> </a:t>
            </a:r>
            <a:r>
              <a:rPr u="sng">
                <a:solidFill>
                  <a:srgbClr val="0847C2"/>
                </a:solidFill>
                <a:hlinkClick r:id="rId38"/>
              </a:rPr>
              <a:t>ultrasound</a:t>
            </a:r>
            <a:r>
              <a:t>. A DNA test can be performed before birth to detect </a:t>
            </a:r>
            <a:r>
              <a:rPr u="sng">
                <a:solidFill>
                  <a:srgbClr val="0847C2"/>
                </a:solidFill>
                <a:hlinkClick r:id="rId39"/>
              </a:rPr>
              <a:t>homozygosity</a:t>
            </a:r>
            <a:r>
              <a:t>, where two copies of the mutant gene are inherited, a condition which is lethal and leads to </a:t>
            </a:r>
            <a:r>
              <a:rPr u="sng">
                <a:solidFill>
                  <a:srgbClr val="0847C2"/>
                </a:solidFill>
                <a:hlinkClick r:id="rId40"/>
              </a:rPr>
              <a:t>stillbirths</a:t>
            </a:r>
            <a:r>
              <a:t>.</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41"/>
              </a:rPr>
              <a:t>edit</a:t>
            </a:r>
            <a:r>
              <a:rPr>
                <a:solidFill>
                  <a:srgbClr val="000000"/>
                </a:solidFill>
              </a:rPr>
              <a:t>]</a:t>
            </a:r>
          </a:p>
          <a:p>
            <a:pPr defTabSz="457200">
              <a:lnSpc>
                <a:spcPts val="3900"/>
              </a:lnSpc>
              <a:spcBef>
                <a:spcPts val="500"/>
              </a:spcBef>
              <a:defRPr sz="1700" b="1">
                <a:latin typeface="Helvetica"/>
                <a:ea typeface="Helvetica"/>
                <a:cs typeface="Helvetica"/>
                <a:sym typeface="Helvetica"/>
              </a:defRPr>
            </a:pPr>
            <a:r>
              <a:t>Radiologic findings</a:t>
            </a:r>
          </a:p>
          <a:p>
            <a:pPr defTabSz="457200">
              <a:lnSpc>
                <a:spcPts val="3400"/>
              </a:lnSpc>
              <a:spcBef>
                <a:spcPts val="600"/>
              </a:spcBef>
              <a:defRPr sz="1300">
                <a:latin typeface="Helvetica"/>
                <a:ea typeface="Helvetica"/>
                <a:cs typeface="Helvetica"/>
                <a:sym typeface="Helvetica"/>
              </a:defRPr>
            </a:pPr>
            <a:r>
              <a:t>A skeletal survey is useful to confirm the diagnosis of achondroplasia. Skull demonstrate a large skull with a narrow </a:t>
            </a:r>
            <a:r>
              <a:rPr u="sng">
                <a:solidFill>
                  <a:srgbClr val="0847C2"/>
                </a:solidFill>
                <a:hlinkClick r:id="rId42"/>
              </a:rPr>
              <a:t>foramen magnum</a:t>
            </a:r>
            <a:r>
              <a:t>, and relatively small skull base. The vertebral bodies are short and flattened with relatively large intervertebral disk height, and there is congenitally narrowed </a:t>
            </a:r>
            <a:r>
              <a:rPr u="sng">
                <a:solidFill>
                  <a:srgbClr val="0847C2"/>
                </a:solidFill>
                <a:hlinkClick r:id="rId43"/>
              </a:rPr>
              <a:t>spinal canal</a:t>
            </a:r>
            <a:r>
              <a:t>. The iliac wings are small and squared,</a:t>
            </a:r>
            <a:r>
              <a:rPr sz="1100" u="sng">
                <a:solidFill>
                  <a:srgbClr val="0847C2"/>
                </a:solidFill>
                <a:hlinkClick r:id="rId44"/>
              </a:rPr>
              <a:t>[5]</a:t>
            </a:r>
            <a:r>
              <a:t> with a narrow sciatic notch and horizontal acetabular roof. The tubular bones are short and thick with </a:t>
            </a:r>
            <a:r>
              <a:rPr u="sng">
                <a:solidFill>
                  <a:srgbClr val="0847C2"/>
                </a:solidFill>
                <a:hlinkClick r:id="rId45"/>
              </a:rPr>
              <a:t>metaphyseal</a:t>
            </a:r>
            <a:r>
              <a:t> cupping and flaring and irregular growth plates. </a:t>
            </a:r>
            <a:r>
              <a:rPr u="sng">
                <a:solidFill>
                  <a:srgbClr val="0847C2"/>
                </a:solidFill>
                <a:hlinkClick r:id="rId46"/>
              </a:rPr>
              <a:t>Fibular</a:t>
            </a:r>
            <a:r>
              <a:t> overgrowth is present. The hand is broad with short </a:t>
            </a:r>
            <a:r>
              <a:rPr u="sng">
                <a:solidFill>
                  <a:srgbClr val="0847C2"/>
                </a:solidFill>
                <a:hlinkClick r:id="rId47"/>
              </a:rPr>
              <a:t>metacarpals</a:t>
            </a:r>
            <a:r>
              <a:t> and </a:t>
            </a:r>
            <a:r>
              <a:rPr u="sng">
                <a:solidFill>
                  <a:srgbClr val="0847C2"/>
                </a:solidFill>
                <a:hlinkClick r:id="rId48"/>
              </a:rPr>
              <a:t>phalanges</a:t>
            </a:r>
            <a:r>
              <a:t>, and a trident configuration. The ribs are short with cupped anterior ends. If the </a:t>
            </a:r>
            <a:r>
              <a:rPr u="sng">
                <a:solidFill>
                  <a:srgbClr val="0847C2"/>
                </a:solidFill>
                <a:hlinkClick r:id="rId49"/>
              </a:rPr>
              <a:t>radiographic</a:t>
            </a:r>
            <a:r>
              <a:t> features are not classic, a search for a different diagnosis should be entertained. Because of the extremely deformed bone structure, people with achondroplasia are often </a:t>
            </a:r>
            <a:r>
              <a:rPr u="sng">
                <a:solidFill>
                  <a:srgbClr val="0847C2"/>
                </a:solidFill>
                <a:hlinkClick r:id="rId50"/>
              </a:rPr>
              <a:t>double jointed</a:t>
            </a:r>
            <a:r>
              <a:t>.</a:t>
            </a:r>
          </a:p>
          <a:p>
            <a:pPr defTabSz="457200">
              <a:lnSpc>
                <a:spcPts val="3400"/>
              </a:lnSpc>
              <a:spcBef>
                <a:spcPts val="600"/>
              </a:spcBef>
              <a:defRPr sz="1300">
                <a:latin typeface="Helvetica"/>
                <a:ea typeface="Helvetica"/>
                <a:cs typeface="Helvetica"/>
                <a:sym typeface="Helvetica"/>
              </a:defRPr>
            </a:pPr>
            <a:r>
              <a:t>The diagnosis can be made by fetal </a:t>
            </a:r>
            <a:r>
              <a:rPr u="sng">
                <a:solidFill>
                  <a:srgbClr val="0847C2"/>
                </a:solidFill>
                <a:hlinkClick r:id="rId38"/>
              </a:rPr>
              <a:t>ultrasound</a:t>
            </a:r>
            <a:r>
              <a:t> by progressive discordance between the </a:t>
            </a:r>
            <a:r>
              <a:rPr u="sng">
                <a:solidFill>
                  <a:srgbClr val="0847C2"/>
                </a:solidFill>
                <a:hlinkClick r:id="rId51"/>
              </a:rPr>
              <a:t>femur</a:t>
            </a:r>
            <a:r>
              <a:t> length and biparietal diameter by age. The trident hand configuration can be seen if the fingers are fully extended.</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52"/>
              </a:rPr>
              <a:t>edit</a:t>
            </a:r>
            <a:r>
              <a:rPr>
                <a:solidFill>
                  <a:srgbClr val="000000"/>
                </a:solidFill>
              </a:rPr>
              <a:t>]</a:t>
            </a:r>
          </a:p>
          <a:p>
            <a:pPr defTabSz="457200">
              <a:lnSpc>
                <a:spcPts val="4100"/>
              </a:lnSpc>
              <a:spcBef>
                <a:spcPts val="1100"/>
              </a:spcBef>
              <a:defRPr sz="1900">
                <a:latin typeface="Helvetica"/>
                <a:ea typeface="Helvetica"/>
                <a:cs typeface="Helvetica"/>
                <a:sym typeface="Helvetica"/>
              </a:defRPr>
            </a:pPr>
            <a:r>
              <a:t>Treatment</a:t>
            </a:r>
          </a:p>
          <a:p>
            <a:pPr defTabSz="457200">
              <a:lnSpc>
                <a:spcPts val="3400"/>
              </a:lnSpc>
              <a:spcBef>
                <a:spcPts val="600"/>
              </a:spcBef>
              <a:defRPr sz="1300">
                <a:latin typeface="Helvetica"/>
                <a:ea typeface="Helvetica"/>
                <a:cs typeface="Helvetica"/>
                <a:sym typeface="Helvetica"/>
              </a:defRPr>
            </a:pPr>
            <a:r>
              <a:t>At present, there is no treatment for achondroplasia.</a:t>
            </a:r>
          </a:p>
          <a:p>
            <a:pPr defTabSz="457200">
              <a:lnSpc>
                <a:spcPts val="3400"/>
              </a:lnSpc>
              <a:spcBef>
                <a:spcPts val="600"/>
              </a:spcBef>
              <a:defRPr sz="1300">
                <a:latin typeface="Helvetica"/>
                <a:ea typeface="Helvetica"/>
                <a:cs typeface="Helvetica"/>
                <a:sym typeface="Helvetica"/>
              </a:defRPr>
            </a:pPr>
            <a:r>
              <a:t>Although used by those without achondroplasia to aid in growth, </a:t>
            </a:r>
            <a:r>
              <a:rPr u="sng">
                <a:solidFill>
                  <a:srgbClr val="0847C2"/>
                </a:solidFill>
                <a:hlinkClick r:id="rId53"/>
              </a:rPr>
              <a:t>human growth hormone</a:t>
            </a:r>
            <a:r>
              <a:t> does not help people with achondroplasia. However, if desired, the controversial surgery of </a:t>
            </a:r>
            <a:r>
              <a:rPr u="sng">
                <a:solidFill>
                  <a:srgbClr val="0847C2"/>
                </a:solidFill>
                <a:hlinkClick r:id="rId54"/>
              </a:rPr>
              <a:t>limb-lengthening</a:t>
            </a:r>
            <a:r>
              <a:t> will lengthen the legs and arms of someone with achondroplasia.</a:t>
            </a:r>
            <a:r>
              <a:rPr sz="1100" u="sng">
                <a:solidFill>
                  <a:srgbClr val="0847C2"/>
                </a:solidFill>
                <a:hlinkClick r:id="rId55"/>
              </a:rPr>
              <a:t>[6]</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56"/>
              </a:rPr>
              <a:t>edit</a:t>
            </a:r>
            <a:r>
              <a:rPr>
                <a:solidFill>
                  <a:srgbClr val="000000"/>
                </a:solidFill>
              </a:rPr>
              <a:t>]</a:t>
            </a:r>
          </a:p>
          <a:p>
            <a:pPr defTabSz="457200">
              <a:lnSpc>
                <a:spcPts val="4100"/>
              </a:lnSpc>
              <a:spcBef>
                <a:spcPts val="1100"/>
              </a:spcBef>
              <a:defRPr sz="1900">
                <a:latin typeface="Helvetica"/>
                <a:ea typeface="Helvetica"/>
                <a:cs typeface="Helvetica"/>
                <a:sym typeface="Helvetica"/>
              </a:defRPr>
            </a:pPr>
            <a:r>
              <a:t>Miscellaneous</a:t>
            </a:r>
          </a:p>
          <a:p>
            <a:pPr defTabSz="457200">
              <a:lnSpc>
                <a:spcPts val="3400"/>
              </a:lnSpc>
              <a:spcBef>
                <a:spcPts val="600"/>
              </a:spcBef>
              <a:defRPr sz="1300">
                <a:latin typeface="Helvetica"/>
                <a:ea typeface="Helvetica"/>
                <a:cs typeface="Helvetica"/>
                <a:sym typeface="Helvetica"/>
              </a:defRPr>
            </a:pPr>
            <a:r>
              <a:t>Reported by the Fox News Channel, </a:t>
            </a:r>
            <a:r>
              <a:rPr u="sng">
                <a:solidFill>
                  <a:srgbClr val="0847C2"/>
                </a:solidFill>
                <a:hlinkClick r:id="rId57"/>
              </a:rPr>
              <a:t>Jyoti Amge</a:t>
            </a:r>
            <a:r>
              <a:t>, a 15-year-old girl from India, broke the world record for the shortest person on earth. Diagnosed with achondroplasia, she is 23 inches (58 cm) tall, and weighs 11 lbs (5 kg).</a:t>
            </a:r>
            <a:r>
              <a:rPr sz="1100" u="sng">
                <a:solidFill>
                  <a:srgbClr val="0847C2"/>
                </a:solidFill>
                <a:hlinkClick r:id="rId58"/>
              </a:rPr>
              <a:t>[7]</a:t>
            </a:r>
          </a:p>
          <a:p>
            <a:pPr defTabSz="457200">
              <a:lnSpc>
                <a:spcPts val="3400"/>
              </a:lnSpc>
              <a:spcBef>
                <a:spcPts val="600"/>
              </a:spcBef>
              <a:defRPr sz="1300">
                <a:latin typeface="Helvetica"/>
                <a:ea typeface="Helvetica"/>
                <a:cs typeface="Helvetica"/>
                <a:sym typeface="Helvetica"/>
              </a:defRPr>
            </a:pPr>
            <a:r>
              <a:t>The condition was present in the pre-Columbian New World (evidence from the skeletal remains), and in documentation by skeletons, wall paintings, figurines in the ancient Egypt from pre-Dynastic times (up to 30th Dynasty). The ancient Egyptian word for people affected by the condition was </a:t>
            </a:r>
            <a:r>
              <a:rPr i="1"/>
              <a:t>nemew</a:t>
            </a:r>
            <a:r>
              <a:t>. They held various offices and were regarded as highly intelligent. Several of them have been found in elaborate tombs, suggesting a status of importance and wealth. </a:t>
            </a:r>
            <a:r>
              <a:rPr sz="1100" u="sng">
                <a:solidFill>
                  <a:srgbClr val="0847C2"/>
                </a:solidFill>
                <a:hlinkClick r:id="rId59"/>
              </a:rPr>
              <a:t>[8]</a:t>
            </a:r>
          </a:p>
          <a:p>
            <a:pPr defTabSz="457200">
              <a:lnSpc>
                <a:spcPts val="3400"/>
              </a:lnSpc>
              <a:spcBef>
                <a:spcPts val="600"/>
              </a:spcBef>
              <a:defRPr sz="1300">
                <a:latin typeface="Helvetica"/>
                <a:ea typeface="Helvetica"/>
                <a:cs typeface="Helvetica"/>
                <a:sym typeface="Helvetica"/>
              </a:defRPr>
            </a:pPr>
            <a:r>
              <a:t>Other indicators of achondroplasia include slow motor movement and low muscle tone (</a:t>
            </a:r>
            <a:r>
              <a:rPr u="sng">
                <a:solidFill>
                  <a:srgbClr val="0847C2"/>
                </a:solidFill>
                <a:hlinkClick r:id="rId60"/>
              </a:rPr>
              <a:t>hypotonia</a:t>
            </a:r>
            <a:r>
              <a:t>). One result of low muscle tone is that walking does not occur until between 24 and 36 months. Because of short stature, </a:t>
            </a:r>
            <a:r>
              <a:rPr u="sng">
                <a:solidFill>
                  <a:srgbClr val="0847C2"/>
                </a:solidFill>
                <a:hlinkClick r:id="rId61"/>
              </a:rPr>
              <a:t>obesity</a:t>
            </a:r>
            <a:r>
              <a:t> is often associated with the condition. Children often have middle ear infections (</a:t>
            </a:r>
            <a:r>
              <a:rPr u="sng">
                <a:solidFill>
                  <a:srgbClr val="0847C2"/>
                </a:solidFill>
                <a:hlinkClick r:id="rId62"/>
              </a:rPr>
              <a:t>otitis media</a:t>
            </a:r>
            <a:r>
              <a:t>) because of abnormal drainage of the tube from the middle ear to the throat due to the abnormal skull structure. To help with the drainage many children have a surgical procedure to place tubes in their ears. Because of abnormal skull structure, overcrowding of the teeth occurs and </a:t>
            </a:r>
            <a:r>
              <a:rPr u="sng">
                <a:solidFill>
                  <a:srgbClr val="0847C2"/>
                </a:solidFill>
                <a:hlinkClick r:id="rId63"/>
              </a:rPr>
              <a:t>malocclusion</a:t>
            </a:r>
            <a:r>
              <a:t> often results, which makes oral hygiene difficult.</a:t>
            </a:r>
          </a:p>
          <a:p>
            <a:pPr defTabSz="457200">
              <a:lnSpc>
                <a:spcPts val="3400"/>
              </a:lnSpc>
              <a:spcBef>
                <a:spcPts val="600"/>
              </a:spcBef>
              <a:defRPr sz="1300">
                <a:latin typeface="Helvetica"/>
                <a:ea typeface="Helvetica"/>
                <a:cs typeface="Helvetica"/>
                <a:sym typeface="Helvetica"/>
              </a:defRPr>
            </a:pPr>
            <a:endParaRPr/>
          </a:p>
          <a:p>
            <a:pPr defTabSz="457200">
              <a:lnSpc>
                <a:spcPts val="3400"/>
              </a:lnSpc>
              <a:spcBef>
                <a:spcPts val="600"/>
              </a:spcBef>
              <a:defRPr sz="1300">
                <a:latin typeface="Helvetica"/>
                <a:ea typeface="Helvetica"/>
                <a:cs typeface="Helvetica"/>
                <a:sym typeface="Helvetica"/>
              </a:defRPr>
            </a:pPr>
            <a:r>
              <a:rPr b="1">
                <a:solidFill>
                  <a:srgbClr val="FF2600"/>
                </a:solidFill>
              </a:rPr>
              <a:t>Dwarfism</a:t>
            </a:r>
            <a:r>
              <a:t> (pronounced </a:t>
            </a:r>
            <a:r>
              <a:rPr u="sng">
                <a:solidFill>
                  <a:srgbClr val="0847C2"/>
                </a:solidFill>
                <a:hlinkClick r:id="rId3"/>
              </a:rPr>
              <a:t>/ˈdwɔrfɪzəm/</a:t>
            </a:r>
            <a:r>
              <a:t>) is a medical disorder, the term being used to describe a person of </a:t>
            </a:r>
            <a:r>
              <a:rPr u="sng">
                <a:solidFill>
                  <a:srgbClr val="0847C2"/>
                </a:solidFill>
                <a:hlinkClick r:id="rId8"/>
              </a:rPr>
              <a:t>short stature</a:t>
            </a:r>
            <a:r>
              <a:t>. It is sometimes defined as a person with an adult height under 4 feet 10 inches (147 cm).</a:t>
            </a:r>
            <a:r>
              <a:rPr sz="1100" u="sng">
                <a:solidFill>
                  <a:srgbClr val="0847C2"/>
                </a:solidFill>
                <a:hlinkClick r:id="rId64"/>
              </a:rPr>
              <a:t>[1]</a:t>
            </a:r>
            <a:r>
              <a:t> However, this restriction is problematic since the average height of population groups differs greatly.</a:t>
            </a:r>
          </a:p>
          <a:p>
            <a:pPr defTabSz="457200">
              <a:lnSpc>
                <a:spcPts val="3400"/>
              </a:lnSpc>
              <a:spcBef>
                <a:spcPts val="600"/>
              </a:spcBef>
              <a:defRPr sz="1300">
                <a:latin typeface="Helvetica"/>
                <a:ea typeface="Helvetica"/>
                <a:cs typeface="Helvetica"/>
                <a:sym typeface="Helvetica"/>
              </a:defRPr>
            </a:pPr>
            <a:r>
              <a:t>Dwarfism can be caused by over 200 distinct medical conditions</a:t>
            </a:r>
            <a:r>
              <a:rPr sz="1100" baseline="31999"/>
              <a:t>[</a:t>
            </a:r>
            <a:r>
              <a:rPr sz="1100" i="1" u="sng">
                <a:solidFill>
                  <a:srgbClr val="0847C2"/>
                </a:solidFill>
                <a:hlinkClick r:id="rId65"/>
              </a:rPr>
              <a:t>citation needed</a:t>
            </a:r>
            <a:r>
              <a:rPr sz="1100" baseline="31999"/>
              <a:t>]</a:t>
            </a:r>
            <a:r>
              <a:t>, and as such the symptoms and characteristics of individual dwarfs vary greatly. People who are affected by dwarfism are often referred to as "little people".</a:t>
            </a:r>
            <a:r>
              <a:rPr sz="1100" u="sng">
                <a:solidFill>
                  <a:srgbClr val="0847C2"/>
                </a:solidFill>
                <a:hlinkClick r:id="rId66"/>
              </a:rPr>
              <a:t>[2]</a:t>
            </a:r>
          </a:p>
          <a:p>
            <a:pPr defTabSz="457200">
              <a:lnSpc>
                <a:spcPts val="3400"/>
              </a:lnSpc>
              <a:spcBef>
                <a:spcPts val="600"/>
              </a:spcBef>
              <a:defRPr sz="1300">
                <a:latin typeface="Helvetica"/>
                <a:ea typeface="Helvetica"/>
                <a:cs typeface="Helvetica"/>
                <a:sym typeface="Helvetica"/>
              </a:defRPr>
            </a:pPr>
            <a:r>
              <a:rPr i="1"/>
              <a:t>Disproportionate</a:t>
            </a:r>
            <a:r>
              <a:t> dwarfism is characterized by one or more body parts being relatively large or small in comparison to those of a normal adult, with growth abnormalities in specific areas being apparent. In cases of </a:t>
            </a:r>
            <a:r>
              <a:rPr i="1"/>
              <a:t>proportionate</a:t>
            </a:r>
            <a:r>
              <a:t> dwarfism, the body appears normally proportioned, but is clearly abnormally small. </a:t>
            </a:r>
            <a:r>
              <a:rPr u="sng">
                <a:solidFill>
                  <a:srgbClr val="0847C2"/>
                </a:solidFill>
                <a:hlinkClick r:id="rId60"/>
              </a:rPr>
              <a:t>Hypotonia</a:t>
            </a:r>
            <a:r>
              <a:t>, or a lack of muscle, is common in dwarfs, but intelligence and lifespan are usually normal.</a:t>
            </a:r>
          </a:p>
          <a:p>
            <a:pPr defTabSz="457200">
              <a:lnSpc>
                <a:spcPts val="3400"/>
              </a:lnSpc>
              <a:spcBef>
                <a:spcPts val="600"/>
              </a:spcBef>
              <a:defRPr sz="1300">
                <a:latin typeface="Helvetica"/>
                <a:ea typeface="Helvetica"/>
                <a:cs typeface="Helvetica"/>
                <a:sym typeface="Helvetica"/>
              </a:defRPr>
            </a:pPr>
            <a:r>
              <a:rPr u="sng">
                <a:solidFill>
                  <a:srgbClr val="674FA5"/>
                </a:solidFill>
                <a:hlinkClick r:id="rId67"/>
              </a:rPr>
              <a:t>Achondroplasia</a:t>
            </a:r>
            <a:r>
              <a:t> is a bone growth disorder responsible for 70% of dwarfism cases.</a:t>
            </a:r>
            <a:r>
              <a:rPr sz="1100" u="sng">
                <a:solidFill>
                  <a:srgbClr val="0847C2"/>
                </a:solidFill>
                <a:hlinkClick r:id="rId64"/>
              </a:rPr>
              <a:t>[1]</a:t>
            </a:r>
            <a:r>
              <a:t> In cases of achondroplasia the limbs are disproportionally short compared to the trunk (abdominal area), with the head larger than normal and unique facial characteristics. Conditions in humans characterized by disproportional body parts are typically caused by one or more </a:t>
            </a:r>
            <a:r>
              <a:rPr u="sng">
                <a:solidFill>
                  <a:srgbClr val="0847C2"/>
                </a:solidFill>
                <a:hlinkClick r:id="rId6"/>
              </a:rPr>
              <a:t>genetic disorders</a:t>
            </a:r>
            <a:r>
              <a:t> in bone or cartilage development. Extreme shortness in humans with proportional body parts usually has a hormonal cause, such as </a:t>
            </a:r>
            <a:r>
              <a:rPr u="sng">
                <a:solidFill>
                  <a:srgbClr val="0847C2"/>
                </a:solidFill>
                <a:hlinkClick r:id="rId68"/>
              </a:rPr>
              <a:t>growth hormone deficiency</a:t>
            </a:r>
            <a:r>
              <a:t>, once known as "pituitary dwarfism".</a:t>
            </a:r>
            <a:r>
              <a:rPr sz="1100" u="sng">
                <a:solidFill>
                  <a:srgbClr val="0847C2"/>
                </a:solidFill>
                <a:hlinkClick r:id="rId66"/>
              </a:rPr>
              <a:t>[2]</a:t>
            </a:r>
            <a:r>
              <a:rPr sz="1100" u="sng">
                <a:solidFill>
                  <a:srgbClr val="0847C2"/>
                </a:solidFill>
                <a:hlinkClick r:id="rId69"/>
              </a:rPr>
              <a:t>[3]</a:t>
            </a:r>
          </a:p>
          <a:p>
            <a:pPr defTabSz="457200">
              <a:lnSpc>
                <a:spcPts val="3400"/>
              </a:lnSpc>
              <a:spcBef>
                <a:spcPts val="600"/>
              </a:spcBef>
              <a:defRPr sz="1300">
                <a:latin typeface="Helvetica"/>
                <a:ea typeface="Helvetica"/>
                <a:cs typeface="Helvetica"/>
                <a:sym typeface="Helvetica"/>
              </a:defRPr>
            </a:pPr>
            <a:r>
              <a:t>There is no single treatment for dwarfism. Individual abnormalities such as bone growth disorders can sometimes be treated through surgery, and some hormone disorders can be treated through medication, but in most cases it is impossible to treat all the symptoms of dwarfism. Most of the time lifestyle changes are needed to cope with the effects of dwarfism. In-home devices like specialized furniture are often needed to help people with dwarfism to function normally.</a:t>
            </a:r>
            <a:r>
              <a:rPr sz="1100" u="sng">
                <a:solidFill>
                  <a:srgbClr val="0847C2"/>
                </a:solidFill>
                <a:hlinkClick r:id="rId70"/>
              </a:rPr>
              <a:t>[4]</a:t>
            </a:r>
            <a:r>
              <a:t> Many support groups exist to help sufferers of dwarfism cope with the challenges they face, and to help them develop strategies to become independent.</a:t>
            </a:r>
            <a:r>
              <a:rPr sz="1100" u="sng">
                <a:solidFill>
                  <a:srgbClr val="0847C2"/>
                </a:solidFill>
                <a:hlinkClick r:id="rId71"/>
              </a:rPr>
              <a:t>[5]</a:t>
            </a:r>
          </a:p>
          <a:p>
            <a:pPr defTabSz="457200">
              <a:lnSpc>
                <a:spcPts val="3400"/>
              </a:lnSpc>
              <a:spcBef>
                <a:spcPts val="600"/>
              </a:spcBef>
              <a:defRPr sz="1300">
                <a:latin typeface="Helvetica"/>
                <a:ea typeface="Helvetica"/>
                <a:cs typeface="Helvetica"/>
                <a:sym typeface="Helvetica"/>
              </a:defRPr>
            </a:pPr>
            <a:r>
              <a:t>Dwarfism is a highly visible condition that often carries negative connotations in society. Some believe</a:t>
            </a:r>
            <a:r>
              <a:rPr sz="1100" baseline="31999"/>
              <a:t>[</a:t>
            </a:r>
            <a:r>
              <a:rPr sz="1100" i="1" u="sng">
                <a:solidFill>
                  <a:srgbClr val="0847C2"/>
                </a:solidFill>
                <a:hlinkClick r:id="rId72"/>
              </a:rPr>
              <a:t>who?</a:t>
            </a:r>
            <a:r>
              <a:rPr sz="1100" baseline="31999"/>
              <a:t>]</a:t>
            </a:r>
            <a:r>
              <a:t> people afflicted with dwarfism are intellectually challenged or have personality disorders. Due to their unusual height, people with dwarfism are often used as spectacles in entertainment or portrayed with stereotypes. In popular culture, dwarfs are frequently portrayed in roles directly related to their abnormal height. For a person with dwarfism, </a:t>
            </a:r>
            <a:r>
              <a:rPr u="sng">
                <a:solidFill>
                  <a:srgbClr val="0847C2"/>
                </a:solidFill>
                <a:hlinkClick r:id="rId73"/>
              </a:rPr>
              <a:t>Heightism</a:t>
            </a:r>
            <a:r>
              <a:t> is a problem that can lead to ridicule as a child and discrimination as an adult.</a:t>
            </a:r>
            <a:r>
              <a:rPr sz="1100" u="sng">
                <a:solidFill>
                  <a:srgbClr val="0847C2"/>
                </a:solidFill>
                <a:hlinkClick r:id="rId74"/>
              </a:rPr>
              <a:t>[6]</a:t>
            </a:r>
            <a:r>
              <a:rPr sz="1100" u="sng">
                <a:solidFill>
                  <a:srgbClr val="0847C2"/>
                </a:solidFill>
                <a:hlinkClick r:id="rId75"/>
              </a:rPr>
              <a:t>[7]</a:t>
            </a:r>
          </a:p>
          <a:p>
            <a:pPr defTabSz="457200">
              <a:lnSpc>
                <a:spcPts val="3200"/>
              </a:lnSpc>
              <a:spcBef>
                <a:spcPts val="100"/>
              </a:spcBef>
              <a:tabLst>
                <a:tab pos="139700" algn="l"/>
                <a:tab pos="457200" algn="l"/>
              </a:tabLst>
              <a:defRPr sz="1200">
                <a:solidFill>
                  <a:srgbClr val="0847C2"/>
                </a:solidFill>
                <a:latin typeface="Helvetica"/>
                <a:ea typeface="Helvetica"/>
                <a:cs typeface="Helvetica"/>
                <a:sym typeface="Helvetica"/>
              </a:defRPr>
            </a:pPr>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pPr defTabSz="457200">
              <a:defRPr sz="1300" b="1">
                <a:latin typeface="Arial"/>
                <a:ea typeface="Arial"/>
                <a:cs typeface="Arial"/>
                <a:sym typeface="Arial"/>
              </a:defRPr>
            </a:pPr>
            <a:r>
              <a:t>New mutations</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In autosomal dominant disorders an affected person will usually have an affected parent. However, this is not always the case and it is not unusual for a trait to appear in an individual when there is no family history of the disorder. A striking example is achondroplasia, a form of short-limbed dwarfism (</a:t>
            </a:r>
            <a:r>
              <a:rPr u="sng">
                <a:solidFill>
                  <a:srgbClr val="011777"/>
                </a:solidFill>
                <a:uFill>
                  <a:solidFill>
                    <a:srgbClr val="011777"/>
                  </a:solidFill>
                </a:uFill>
              </a:rPr>
              <a:t>p. 92</a:t>
            </a:r>
            <a:r>
              <a:t>), in which the parents usually have normal stature. The sudden unexpected appearance of a condition arising as a result of a mistake occurring in the transmission of a gene is called a </a:t>
            </a:r>
            <a:r>
              <a:rPr i="1"/>
              <a:t>new mutation</a:t>
            </a:r>
            <a:r>
              <a:t>. The dominant mode of inheritance of achondroplasia could only be confirmed by the observation that the offspring of persons with achondroplasia had a 50% chance of having achondroplasia or being of normal stature.</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In less striking examples other possible explanations for the 'sudden' appearance of a disorder must be considered. One of the parents might be heterozygous for the mutant allele but so mildly affected that it has not previously been detected, i.e. non-penetrance. The possibility of variable expression also needs to be considered, as well as the family relationships not being as stated, i.e. </a:t>
            </a:r>
            <a:r>
              <a:rPr i="1"/>
              <a:t>non-paternity</a:t>
            </a:r>
            <a:r>
              <a:t> (</a:t>
            </a:r>
            <a:r>
              <a:rPr u="sng">
                <a:solidFill>
                  <a:srgbClr val="011777"/>
                </a:solidFill>
                <a:uFill>
                  <a:solidFill>
                    <a:srgbClr val="011777"/>
                  </a:solidFill>
                </a:uFill>
              </a:rPr>
              <a:t>p. 269</a:t>
            </a:r>
            <a:r>
              <a:t>) (and occasionally </a:t>
            </a:r>
            <a:r>
              <a:rPr i="1"/>
              <a:t>non-maternity</a:t>
            </a:r>
            <a:r>
              <a:t>).</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New dominant mutations, in certain instances, have been associated with an increased age of the father. It is believed that this is because of the large number of mitotic divisions that male gamete stem cells undergo during a man's reproductive lifetime (</a:t>
            </a:r>
            <a:r>
              <a:rPr u="sng">
                <a:solidFill>
                  <a:srgbClr val="011777"/>
                </a:solidFill>
                <a:uFill>
                  <a:solidFill>
                    <a:srgbClr val="011777"/>
                  </a:solidFill>
                </a:uFill>
              </a:rPr>
              <a:t>p. 46</a:t>
            </a:r>
            <a:r>
              <a:t>).</a:t>
            </a:r>
          </a:p>
          <a:p>
            <a:pPr defTabSz="457200">
              <a:defRPr sz="1300">
                <a:latin typeface="Arial"/>
                <a:ea typeface="Arial"/>
                <a:cs typeface="Arial"/>
                <a:sym typeface="Arial"/>
              </a:defRPr>
            </a:pPr>
            <a:endParaRPr/>
          </a:p>
          <a:p>
            <a:pPr defTabSz="457200">
              <a:defRPr sz="1300" b="1">
                <a:latin typeface="Arial"/>
                <a:ea typeface="Arial"/>
                <a:cs typeface="Arial"/>
                <a:sym typeface="Arial"/>
              </a:defRPr>
            </a:pPr>
            <a:r>
              <a:t>Codominance</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rPr i="1"/>
              <a:t>Codominance</a:t>
            </a:r>
            <a:r>
              <a:t> is the term used for two allelic traits that are both expressed in the heterozygous state. In persons with blood group AB it is possible to demonstrate both A and B blood group substances on the red blood cells, so that the A and B blood groups are therefore codominant (</a:t>
            </a:r>
            <a:r>
              <a:rPr u="sng">
                <a:solidFill>
                  <a:srgbClr val="011777"/>
                </a:solidFill>
                <a:uFill>
                  <a:solidFill>
                    <a:srgbClr val="011777"/>
                  </a:solidFill>
                </a:uFill>
              </a:rPr>
              <a:t>p. 198</a:t>
            </a:r>
            <a:r>
              <a:t>).</a:t>
            </a:r>
          </a:p>
          <a:p>
            <a:pPr defTabSz="457200">
              <a:defRPr sz="1300">
                <a:latin typeface="Arial"/>
                <a:ea typeface="Arial"/>
                <a:cs typeface="Arial"/>
                <a:sym typeface="Arial"/>
              </a:defRPr>
            </a:pPr>
            <a:endParaRPr/>
          </a:p>
          <a:p>
            <a:pPr defTabSz="457200">
              <a:lnSpc>
                <a:spcPts val="3400"/>
              </a:lnSpc>
              <a:spcBef>
                <a:spcPts val="600"/>
              </a:spcBef>
              <a:defRPr sz="1300">
                <a:latin typeface="Helvetica"/>
                <a:ea typeface="Helvetica"/>
                <a:cs typeface="Helvetica"/>
                <a:sym typeface="Helvetica"/>
              </a:defRPr>
            </a:pPr>
            <a:r>
              <a:t>In </a:t>
            </a:r>
            <a:r>
              <a:rPr u="sng">
                <a:solidFill>
                  <a:srgbClr val="0847C2"/>
                </a:solidFill>
                <a:hlinkClick r:id="rId3"/>
              </a:rPr>
              <a:t>genetics</a:t>
            </a:r>
            <a:r>
              <a:t>, </a:t>
            </a:r>
            <a:r>
              <a:rPr b="1"/>
              <a:t>dominance</a:t>
            </a:r>
            <a:r>
              <a:t> describes a relationship between different forms (</a:t>
            </a:r>
            <a:r>
              <a:rPr u="sng">
                <a:solidFill>
                  <a:srgbClr val="0847C2"/>
                </a:solidFill>
                <a:hlinkClick r:id="rId4"/>
              </a:rPr>
              <a:t>alleles</a:t>
            </a:r>
            <a:r>
              <a:t>) of a </a:t>
            </a:r>
            <a:r>
              <a:rPr u="sng">
                <a:solidFill>
                  <a:srgbClr val="0847C2"/>
                </a:solidFill>
                <a:hlinkClick r:id="rId5"/>
              </a:rPr>
              <a:t>gene</a:t>
            </a:r>
            <a:r>
              <a:t> at a particular physical location (</a:t>
            </a:r>
            <a:r>
              <a:rPr u="sng">
                <a:solidFill>
                  <a:srgbClr val="0847C2"/>
                </a:solidFill>
                <a:hlinkClick r:id="rId6"/>
              </a:rPr>
              <a:t>locus</a:t>
            </a:r>
            <a:r>
              <a:t>) on a </a:t>
            </a:r>
            <a:r>
              <a:rPr u="sng">
                <a:solidFill>
                  <a:srgbClr val="0847C2"/>
                </a:solidFill>
                <a:hlinkClick r:id="rId7"/>
              </a:rPr>
              <a:t>chromosome</a:t>
            </a:r>
            <a:r>
              <a:t>. Typical plants and animals have two sets of chromosomes, one set inherited from each parent, and are described as </a:t>
            </a:r>
            <a:r>
              <a:rPr u="sng">
                <a:solidFill>
                  <a:srgbClr val="0847C2"/>
                </a:solidFill>
                <a:hlinkClick r:id="rId8"/>
              </a:rPr>
              <a:t>diploid</a:t>
            </a:r>
            <a:r>
              <a:t>. They therefore have two alleles at each gene locus. If the two alleles at the same gene locus are identical, the individual is called a </a:t>
            </a:r>
            <a:r>
              <a:rPr u="sng">
                <a:solidFill>
                  <a:srgbClr val="0847C2"/>
                </a:solidFill>
                <a:hlinkClick r:id="rId9"/>
              </a:rPr>
              <a:t>homozygote</a:t>
            </a:r>
            <a:r>
              <a:t> and is said to be </a:t>
            </a:r>
            <a:r>
              <a:rPr u="sng">
                <a:solidFill>
                  <a:srgbClr val="0847C2"/>
                </a:solidFill>
                <a:hlinkClick r:id="rId9"/>
              </a:rPr>
              <a:t>homozygous</a:t>
            </a:r>
            <a:r>
              <a:t>: if instead the two alleles are different, the individual is a </a:t>
            </a:r>
            <a:r>
              <a:rPr u="sng">
                <a:solidFill>
                  <a:srgbClr val="0847C2"/>
                </a:solidFill>
                <a:hlinkClick r:id="rId9"/>
              </a:rPr>
              <a:t>heterozygote</a:t>
            </a:r>
            <a:r>
              <a:t> and is heterozygous. The genetic makeup of an organism, either at a single locus or over all its genes collectively, is called the </a:t>
            </a:r>
            <a:r>
              <a:rPr u="sng">
                <a:solidFill>
                  <a:srgbClr val="0847C2"/>
                </a:solidFill>
                <a:hlinkClick r:id="rId10"/>
              </a:rPr>
              <a:t>genotype</a:t>
            </a:r>
            <a:r>
              <a:t>. The genotype of an organism directly or indirectly affects its molecular, physical, behavioral, and other traits, which individually or collectively are called the </a:t>
            </a:r>
            <a:r>
              <a:rPr u="sng">
                <a:solidFill>
                  <a:srgbClr val="0847C2"/>
                </a:solidFill>
                <a:hlinkClick r:id="rId11"/>
              </a:rPr>
              <a:t>phenotype</a:t>
            </a:r>
            <a:r>
              <a:t>. At heterozygous gene loci, the two alleles interact to produce the phenotype: the interaction can often be described as dominant or recessive.</a:t>
            </a:r>
          </a:p>
          <a:p>
            <a:pPr defTabSz="457200">
              <a:lnSpc>
                <a:spcPts val="3400"/>
              </a:lnSpc>
              <a:spcBef>
                <a:spcPts val="600"/>
              </a:spcBef>
              <a:defRPr sz="1300">
                <a:latin typeface="Helvetica"/>
                <a:ea typeface="Helvetica"/>
                <a:cs typeface="Helvetica"/>
                <a:sym typeface="Helvetica"/>
              </a:defRPr>
            </a:pPr>
            <a:r>
              <a:t>In the simplest case, the phenotypic effect of one allele completely ‘masks’ the other in heterozygous combination: that is, the phenotype produced by the two alleles in heterozygous combination is identical with that produced by one of the two homozygous genotypes. The allele that masks the other is said to be </a:t>
            </a:r>
            <a:r>
              <a:rPr b="1"/>
              <a:t>dominant</a:t>
            </a:r>
            <a:r>
              <a:t> to the latter, and the alternative allele is said to be </a:t>
            </a:r>
            <a:r>
              <a:rPr b="1"/>
              <a:t>recessive</a:t>
            </a:r>
            <a:r>
              <a:t> to the former.</a:t>
            </a:r>
            <a:r>
              <a:rPr sz="1100" u="sng">
                <a:solidFill>
                  <a:srgbClr val="0847C2"/>
                </a:solidFill>
                <a:hlinkClick r:id="rId12"/>
              </a:rPr>
              <a:t>[1]</a:t>
            </a:r>
          </a:p>
          <a:p>
            <a:pPr defTabSz="457200">
              <a:lnSpc>
                <a:spcPts val="3400"/>
              </a:lnSpc>
              <a:spcBef>
                <a:spcPts val="600"/>
              </a:spcBef>
              <a:defRPr sz="1300">
                <a:latin typeface="Helvetica"/>
                <a:ea typeface="Helvetica"/>
                <a:cs typeface="Helvetica"/>
                <a:sym typeface="Helvetica"/>
              </a:defRPr>
            </a:pPr>
            <a:r>
              <a:t>The concept of dominance was first explained by the “father of genetics”, the </a:t>
            </a:r>
            <a:r>
              <a:rPr u="sng">
                <a:solidFill>
                  <a:srgbClr val="0847C2"/>
                </a:solidFill>
                <a:hlinkClick r:id="rId13"/>
              </a:rPr>
              <a:t>Moravian</a:t>
            </a:r>
            <a:r>
              <a:t> monk </a:t>
            </a:r>
            <a:r>
              <a:rPr u="sng">
                <a:solidFill>
                  <a:srgbClr val="0847C2"/>
                </a:solidFill>
                <a:hlinkClick r:id="rId14"/>
              </a:rPr>
              <a:t>Gregor Mendel</a:t>
            </a:r>
            <a:r>
              <a:t>, who recognized the principle based on his work with the common garden pea </a:t>
            </a:r>
            <a:r>
              <a:rPr i="1" u="sng">
                <a:solidFill>
                  <a:srgbClr val="0847C2"/>
                </a:solidFill>
                <a:hlinkClick r:id="rId15"/>
              </a:rPr>
              <a:t>Pisum sativum</a:t>
            </a:r>
            <a:r>
              <a:t>. Consider a simple trait: the shape of the edible pea seed. Peas occur in two distinct phenotypes, “round” and “wrinkled.” The shape phenotype is known to be influenced by a single gene that occurs in two allelic forms, A and B. Pea plants that are homozygous AA have round seeds, and those that are homozygous BB have wrinkled seeds. Plants that are heterozygous AB have round seeds that are indistinguishable in shape from AA seeds: the A allele ‘dominates’ the B allele to produce the round phenotype. That is, the A allele is said to be dominant to the B allele, and the B allele is recessive to the A allele. The principle of dominance is known as </a:t>
            </a:r>
            <a:r>
              <a:rPr u="sng">
                <a:solidFill>
                  <a:srgbClr val="0847C2"/>
                </a:solidFill>
                <a:hlinkClick r:id="rId16"/>
              </a:rPr>
              <a:t>Mendel’s First Law</a:t>
            </a:r>
            <a:r>
              <a:t>.</a:t>
            </a:r>
          </a:p>
          <a:p>
            <a:pPr defTabSz="457200">
              <a:lnSpc>
                <a:spcPts val="3400"/>
              </a:lnSpc>
              <a:spcBef>
                <a:spcPts val="600"/>
              </a:spcBef>
              <a:defRPr sz="1300">
                <a:latin typeface="Helvetica"/>
                <a:ea typeface="Helvetica"/>
                <a:cs typeface="Helvetica"/>
                <a:sym typeface="Helvetica"/>
              </a:defRPr>
            </a:pPr>
            <a:r>
              <a:t>The key concept of dominance is that the heterozygote is phenotypically identical to one of the two homozygotes, which shows which of the two alleles is designated ‘dominant’. </a:t>
            </a:r>
            <a:r>
              <a:rPr i="1"/>
              <a:t>It is critical to understand</a:t>
            </a:r>
            <a:r>
              <a:t> that dominance is a </a:t>
            </a:r>
            <a:r>
              <a:rPr i="1"/>
              <a:t>genotypic</a:t>
            </a:r>
            <a:r>
              <a:t> relationship between </a:t>
            </a:r>
            <a:r>
              <a:rPr i="1"/>
              <a:t>alleles</a:t>
            </a:r>
            <a:r>
              <a:t>, as manifested in the phenotype. It is unrelated to the nature of the phenotype itself, e.g, whether it is regarded as ‘normal or abnormal,’ ‘standard or non-standard,’ ‘healthy or diseased’, ‘stronger or weaker’, or ‘more or less’ extreme. It is also important to distinguish between the ‘round’ gene locus, the ‘round’ allele at that locus, and the ‘round’ phenotype it produces. It is inaccurate to say either that ‘the round gene dominates the wrinkled gene,’ or that ‘round peas dominate wrinkled peas.’</a:t>
            </a:r>
          </a:p>
          <a:p>
            <a:pPr defTabSz="457200">
              <a:lnSpc>
                <a:spcPts val="3900"/>
              </a:lnSpc>
              <a:spcBef>
                <a:spcPts val="500"/>
              </a:spcBef>
              <a:defRPr sz="1700" b="1">
                <a:latin typeface="Helvetica"/>
                <a:ea typeface="Helvetica"/>
                <a:cs typeface="Helvetica"/>
                <a:sym typeface="Helvetica"/>
              </a:defRPr>
            </a:pPr>
            <a:r>
              <a:t>Co-dominance</a:t>
            </a:r>
          </a:p>
          <a:p>
            <a:pPr defTabSz="457200">
              <a:lnSpc>
                <a:spcPts val="3400"/>
              </a:lnSpc>
              <a:spcBef>
                <a:spcPts val="600"/>
              </a:spcBef>
              <a:defRPr sz="1300">
                <a:latin typeface="Helvetica"/>
                <a:ea typeface="Helvetica"/>
                <a:cs typeface="Helvetica"/>
                <a:sym typeface="Helvetica"/>
              </a:defRPr>
            </a:pPr>
            <a:r>
              <a:t>Co-dominance occurs when both alleles contribute to the phenotype. For example, in a number of plant species, if one allele causes production of a red flower pigment and the other allele produces white pigment, the mixture of the two will be seen as a pink flower phenotype. In the ABO example, the </a:t>
            </a:r>
            <a:r>
              <a:rPr i="1"/>
              <a:t>I</a:t>
            </a:r>
            <a:r>
              <a:rPr sz="1100" i="1" baseline="31999"/>
              <a:t>A</a:t>
            </a:r>
            <a:r>
              <a:t> and </a:t>
            </a:r>
            <a:r>
              <a:rPr i="1"/>
              <a:t>I</a:t>
            </a:r>
            <a:r>
              <a:rPr sz="1100" i="1" baseline="31999"/>
              <a:t>B</a:t>
            </a:r>
            <a:r>
              <a:t> alleles are co-dominant in producing the AB blood group phenotype, in which both A- and B-type </a:t>
            </a:r>
            <a:r>
              <a:rPr u="sng">
                <a:solidFill>
                  <a:srgbClr val="0847C2"/>
                </a:solidFill>
                <a:hlinkClick r:id="rId17"/>
              </a:rPr>
              <a:t>antigens</a:t>
            </a:r>
            <a:r>
              <a:t> are made. Another example occurs at the locus for the </a:t>
            </a:r>
            <a:r>
              <a:rPr u="sng">
                <a:solidFill>
                  <a:srgbClr val="0847C2"/>
                </a:solidFill>
                <a:hlinkClick r:id="rId18"/>
              </a:rPr>
              <a:t>Beta-globin</a:t>
            </a:r>
            <a:r>
              <a:t> component of </a:t>
            </a:r>
            <a:r>
              <a:rPr u="sng">
                <a:solidFill>
                  <a:srgbClr val="0847C2"/>
                </a:solidFill>
                <a:hlinkClick r:id="rId19"/>
              </a:rPr>
              <a:t>hemoglobin</a:t>
            </a:r>
            <a:r>
              <a:t>, where the three molecular phenotypes of Hb</a:t>
            </a:r>
            <a:r>
              <a:rPr sz="1100" baseline="31999"/>
              <a:t>A</a:t>
            </a:r>
            <a:r>
              <a:t>/Hb</a:t>
            </a:r>
            <a:r>
              <a:rPr sz="1100" baseline="31999"/>
              <a:t>A</a:t>
            </a:r>
            <a:r>
              <a:t>, Hb</a:t>
            </a:r>
            <a:r>
              <a:rPr sz="1100" baseline="31999"/>
              <a:t>A</a:t>
            </a:r>
            <a:r>
              <a:t>/Hb</a:t>
            </a:r>
            <a:r>
              <a:rPr sz="1100" baseline="31999"/>
              <a:t>S</a:t>
            </a:r>
            <a:r>
              <a:t>, and Hb</a:t>
            </a:r>
            <a:r>
              <a:rPr sz="1100" baseline="31999"/>
              <a:t>S</a:t>
            </a:r>
            <a:r>
              <a:t>/Hb</a:t>
            </a:r>
            <a:r>
              <a:rPr sz="1100" baseline="31999"/>
              <a:t>S</a:t>
            </a:r>
            <a:r>
              <a:t> are all equally detectable by </a:t>
            </a:r>
            <a:r>
              <a:rPr u="sng">
                <a:solidFill>
                  <a:srgbClr val="0847C2"/>
                </a:solidFill>
                <a:hlinkClick r:id="rId20"/>
              </a:rPr>
              <a:t>protein electrophoresis</a:t>
            </a:r>
            <a:r>
              <a:t>. (The medical condition produced by the heterozygous genotype is called an </a:t>
            </a:r>
            <a:r>
              <a:rPr u="sng">
                <a:solidFill>
                  <a:srgbClr val="C53E1D"/>
                </a:solidFill>
                <a:hlinkClick r:id="rId21"/>
              </a:rPr>
              <a:t>incomplete dominant</a:t>
            </a:r>
            <a:r>
              <a:t>, see below). For most gene loci at the molecular level, both alleles are expressed co-dominantly, because both are </a:t>
            </a:r>
            <a:r>
              <a:rPr u="sng">
                <a:solidFill>
                  <a:srgbClr val="0847C2"/>
                </a:solidFill>
                <a:hlinkClick r:id="rId22"/>
              </a:rPr>
              <a:t>transcribed</a:t>
            </a:r>
            <a:r>
              <a:t> into </a:t>
            </a:r>
            <a:r>
              <a:rPr u="sng">
                <a:solidFill>
                  <a:srgbClr val="0847C2"/>
                </a:solidFill>
                <a:hlinkClick r:id="rId23"/>
              </a:rPr>
              <a:t>RNA</a:t>
            </a:r>
            <a:r>
              <a:t>.</a:t>
            </a:r>
          </a:p>
          <a:p>
            <a:pPr defTabSz="457200">
              <a:lnSpc>
                <a:spcPts val="3400"/>
              </a:lnSpc>
              <a:spcBef>
                <a:spcPts val="600"/>
              </a:spcBef>
              <a:defRPr sz="1300">
                <a:latin typeface="Helvetica"/>
                <a:ea typeface="Helvetica"/>
                <a:cs typeface="Helvetica"/>
                <a:sym typeface="Helvetica"/>
              </a:defRPr>
            </a:pPr>
            <a:r>
              <a:t>Co-dominance and incomplete or semi-dominance can be difficult to distinguish. In the flower color example, pink flowers may be the product of a mixture of red and white pigments (co-dominance), or the result of one allele that produces the usual amount of red pigment and another non-functional allele that produces no pigment, so as to produce a dilute, intermediate pink color (semi-dominance). By analogy, a checkerboard of red and white squares seen at a distance is indistinguishable from a uniformly pink board.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defTabSz="457200">
              <a:defRPr sz="1300">
                <a:latin typeface="Arial"/>
                <a:ea typeface="Arial"/>
                <a:cs typeface="Arial"/>
                <a:sym typeface="Arial"/>
              </a:defRPr>
            </a:pPr>
            <a:r>
              <a:t>Recessive traits and disorders are only manifest when the mutant allele is present in a double dose, i.e. </a:t>
            </a:r>
            <a:r>
              <a:rPr>
                <a:solidFill>
                  <a:srgbClr val="FF2600"/>
                </a:solidFill>
              </a:rPr>
              <a:t>homozygosity</a:t>
            </a:r>
            <a:r>
              <a:t>. </a:t>
            </a:r>
          </a:p>
          <a:p>
            <a:pPr defTabSz="457200">
              <a:defRPr sz="1300">
                <a:latin typeface="Arial"/>
                <a:ea typeface="Arial"/>
                <a:cs typeface="Arial"/>
                <a:sym typeface="Arial"/>
              </a:defRPr>
            </a:pPr>
            <a:endParaRPr/>
          </a:p>
          <a:p>
            <a:pPr defTabSz="457200">
              <a:defRPr sz="1300">
                <a:latin typeface="Arial"/>
                <a:ea typeface="Arial"/>
                <a:cs typeface="Arial"/>
                <a:sym typeface="Arial"/>
              </a:defRPr>
            </a:pPr>
            <a:r>
              <a:t>Individuals heterozygous for such mutant alleles show no features of the disorder and are perfectly healthy, i.e. they are </a:t>
            </a:r>
            <a:r>
              <a:rPr i="1"/>
              <a:t>carriers</a:t>
            </a:r>
            <a:r>
              <a:t>. </a:t>
            </a:r>
          </a:p>
          <a:p>
            <a:pPr defTabSz="457200">
              <a:defRPr sz="1300">
                <a:latin typeface="Arial"/>
                <a:ea typeface="Arial"/>
                <a:cs typeface="Arial"/>
                <a:sym typeface="Arial"/>
              </a:defRPr>
            </a:pPr>
            <a:endParaRPr/>
          </a:p>
          <a:p>
            <a:pPr defTabSz="457200">
              <a:defRPr sz="1300">
                <a:latin typeface="Arial"/>
                <a:ea typeface="Arial"/>
                <a:cs typeface="Arial"/>
                <a:sym typeface="Arial"/>
              </a:defRPr>
            </a:pPr>
            <a:r>
              <a:t>The family tree for recessive traits differs markedly from that seen in autosomal dominant traits (</a:t>
            </a:r>
            <a:r>
              <a:rPr u="sng">
                <a:solidFill>
                  <a:srgbClr val="011777"/>
                </a:solidFill>
                <a:uFill>
                  <a:solidFill>
                    <a:srgbClr val="011777"/>
                  </a:solidFill>
                </a:uFill>
              </a:rPr>
              <a:t>Fig. 7.7</a:t>
            </a:r>
            <a:r>
              <a:t>). It is not possible to trace an autosomal recessive trait or disorder through the family, i.e. all the affected individuals in a family are usually in a single </a:t>
            </a:r>
            <a:r>
              <a:rPr i="1"/>
              <a:t>sibship</a:t>
            </a:r>
            <a:r>
              <a:t>, i.e. brothers and sisters. This is sometimes referred to as 'horizontal' transmission (an inappropriate and misleading term)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pPr defTabSz="457200">
              <a:lnSpc>
                <a:spcPts val="3400"/>
              </a:lnSpc>
              <a:spcBef>
                <a:spcPts val="600"/>
              </a:spcBef>
              <a:defRPr sz="1300">
                <a:latin typeface="Helvetica"/>
                <a:ea typeface="Helvetica"/>
                <a:cs typeface="Helvetica"/>
                <a:sym typeface="Helvetica"/>
              </a:defRPr>
            </a:pPr>
            <a:r>
              <a:rPr b="1"/>
              <a:t>Pseudodominance</a:t>
            </a:r>
            <a:r>
              <a:t> is situation where the inheritance of an </a:t>
            </a:r>
            <a:r>
              <a:rPr u="sng">
                <a:solidFill>
                  <a:srgbClr val="0847C2"/>
                </a:solidFill>
                <a:hlinkClick r:id="rId3"/>
              </a:rPr>
              <a:t>autosomal recessive</a:t>
            </a:r>
            <a:r>
              <a:t> trait mimics an </a:t>
            </a:r>
            <a:r>
              <a:rPr u="sng">
                <a:solidFill>
                  <a:srgbClr val="0847C2"/>
                </a:solidFill>
                <a:hlinkClick r:id="rId4"/>
              </a:rPr>
              <a:t>autosomal dominant</a:t>
            </a:r>
            <a:r>
              <a:t> pattern.</a:t>
            </a:r>
            <a:r>
              <a:rPr sz="1100" u="sng">
                <a:solidFill>
                  <a:srgbClr val="0847C2"/>
                </a:solidFill>
                <a:hlinkClick r:id="rId5"/>
              </a:rPr>
              <a:t>[1]</a:t>
            </a:r>
          </a:p>
          <a:p>
            <a:pPr defTabSz="457200">
              <a:lnSpc>
                <a:spcPts val="3400"/>
              </a:lnSpc>
              <a:spcBef>
                <a:spcPts val="600"/>
              </a:spcBef>
              <a:defRPr sz="1300">
                <a:latin typeface="Helvetica"/>
                <a:ea typeface="Helvetica"/>
                <a:cs typeface="Helvetica"/>
                <a:sym typeface="Helvetica"/>
              </a:defRPr>
            </a:pPr>
            <a:r>
              <a:t>The pattern of inheritance in which the recessive allele could give its expression in absence of its dominant allele is known as pseudodominance. Haemophilia and colour blindness are the genetic disease due to X linked recessive allele giving their expression in human male is pseudodominance and in human female is dominance.</a:t>
            </a:r>
          </a:p>
          <a:p>
            <a:pPr defTabSz="457200">
              <a:lnSpc>
                <a:spcPts val="3400"/>
              </a:lnSpc>
              <a:spcBef>
                <a:spcPts val="600"/>
              </a:spcBef>
              <a:defRPr sz="1300">
                <a:latin typeface="Helvetica"/>
                <a:ea typeface="Helvetica"/>
                <a:cs typeface="Helvetica"/>
                <a:sym typeface="Helvetica"/>
              </a:defRPr>
            </a:pPr>
            <a:r>
              <a:t>Pseudodominance also observed in autosomal recessive condition in subsequent generations .This could happen in the case of loss of genetic material from one homolog bearing the dominant allele. The heterozygous condition is therefore lost at that particular locus and the recessive phenotype is revealed.</a:t>
            </a:r>
          </a:p>
          <a:p>
            <a:pPr defTabSz="457200">
              <a:lnSpc>
                <a:spcPts val="3400"/>
              </a:lnSpc>
              <a:spcBef>
                <a:spcPts val="600"/>
              </a:spcBef>
              <a:defRPr sz="1300">
                <a:latin typeface="Helvetica"/>
                <a:ea typeface="Helvetica"/>
                <a:cs typeface="Helvetica"/>
                <a:sym typeface="Helvetica"/>
              </a:defRPr>
            </a:pPr>
            <a:r>
              <a:rPr b="1"/>
              <a:t>Heterogeneous</a:t>
            </a:r>
            <a:r>
              <a:t> is an adjective used to describe an object or system consisting of multiple items having a large number of structural variations. It is the opposite of </a:t>
            </a:r>
            <a:r>
              <a:rPr i="1" u="sng">
                <a:solidFill>
                  <a:srgbClr val="0847C2"/>
                </a:solidFill>
                <a:hlinkClick r:id="rId6"/>
              </a:rPr>
              <a:t>homogeneous</a:t>
            </a:r>
            <a:r>
              <a:t>, which means that an object or system consists of multiple identical items. The term is often used in a </a:t>
            </a:r>
            <a:r>
              <a:rPr u="sng">
                <a:solidFill>
                  <a:srgbClr val="0847C2"/>
                </a:solidFill>
                <a:hlinkClick r:id="rId7"/>
              </a:rPr>
              <a:t>scientific</a:t>
            </a:r>
            <a:r>
              <a:t> (such as a kind of </a:t>
            </a:r>
            <a:r>
              <a:rPr u="sng">
                <a:solidFill>
                  <a:srgbClr val="0847C2"/>
                </a:solidFill>
                <a:hlinkClick r:id="rId8"/>
              </a:rPr>
              <a:t>catalyst</a:t>
            </a:r>
            <a:r>
              <a:t>), </a:t>
            </a:r>
            <a:r>
              <a:rPr u="sng">
                <a:solidFill>
                  <a:srgbClr val="0847C2"/>
                </a:solidFill>
                <a:hlinkClick r:id="rId9"/>
              </a:rPr>
              <a:t>mathematical</a:t>
            </a:r>
            <a:r>
              <a:t>, </a:t>
            </a:r>
            <a:r>
              <a:rPr u="sng">
                <a:solidFill>
                  <a:srgbClr val="0847C2"/>
                </a:solidFill>
                <a:hlinkClick r:id="rId10"/>
              </a:rPr>
              <a:t>sociological</a:t>
            </a:r>
            <a:r>
              <a:t> or </a:t>
            </a:r>
            <a:r>
              <a:rPr u="sng">
                <a:solidFill>
                  <a:srgbClr val="0847C2"/>
                </a:solidFill>
                <a:hlinkClick r:id="rId11"/>
              </a:rPr>
              <a:t>statistical</a:t>
            </a:r>
            <a:r>
              <a:t> context.</a:t>
            </a:r>
          </a:p>
          <a:p>
            <a:pPr defTabSz="457200">
              <a:lnSpc>
                <a:spcPts val="3400"/>
              </a:lnSpc>
              <a:spcBef>
                <a:spcPts val="600"/>
              </a:spcBef>
              <a:defRPr sz="1300">
                <a:latin typeface="Helvetica"/>
                <a:ea typeface="Helvetica"/>
                <a:cs typeface="Helvetica"/>
                <a:sym typeface="Helvetica"/>
              </a:defRPr>
            </a:pPr>
            <a:r>
              <a:t>In genetics, heterogeneity refers to multiple origins causing the same disorder in different individuals. If a number of different mutations occurring the same </a:t>
            </a:r>
            <a:r>
              <a:rPr u="sng">
                <a:solidFill>
                  <a:srgbClr val="0847C2"/>
                </a:solidFill>
                <a:hlinkClick r:id="rId12"/>
              </a:rPr>
              <a:t>gene</a:t>
            </a:r>
            <a:r>
              <a:t> produce disorders, it is said to manifest </a:t>
            </a:r>
            <a:r>
              <a:rPr i="1" u="sng">
                <a:solidFill>
                  <a:srgbClr val="0847C2"/>
                </a:solidFill>
                <a:hlinkClick r:id="rId13"/>
              </a:rPr>
              <a:t>allelic heterogeneity</a:t>
            </a:r>
            <a:r>
              <a:t>. This term has been used when a number of different alleles cause a similar </a:t>
            </a:r>
            <a:r>
              <a:rPr u="sng">
                <a:solidFill>
                  <a:srgbClr val="0847C2"/>
                </a:solidFill>
                <a:hlinkClick r:id="rId14"/>
              </a:rPr>
              <a:t>phenotype</a:t>
            </a:r>
            <a:r>
              <a:t> or different phenotypes.</a:t>
            </a:r>
          </a:p>
          <a:p>
            <a:pPr defTabSz="457200">
              <a:lnSpc>
                <a:spcPts val="3400"/>
              </a:lnSpc>
              <a:spcBef>
                <a:spcPts val="600"/>
              </a:spcBef>
              <a:defRPr sz="1300">
                <a:latin typeface="Helvetica"/>
                <a:ea typeface="Helvetica"/>
                <a:cs typeface="Helvetica"/>
                <a:sym typeface="Helvetica"/>
              </a:defRPr>
            </a:pPr>
            <a:r>
              <a:t>Example diseases:</a:t>
            </a:r>
          </a:p>
          <a:p>
            <a:pPr marL="457200" indent="-317500" defTabSz="457200">
              <a:lnSpc>
                <a:spcPts val="3400"/>
              </a:lnSpc>
              <a:spcBef>
                <a:spcPts val="100"/>
              </a:spcBef>
              <a:buSzPct val="100000"/>
              <a:buChar char="■"/>
              <a:tabLst>
                <a:tab pos="139700" algn="l"/>
                <a:tab pos="457200" algn="l"/>
              </a:tabLst>
              <a:defRPr sz="1300">
                <a:latin typeface="Helvetica"/>
                <a:ea typeface="Helvetica"/>
                <a:cs typeface="Helvetica"/>
                <a:sym typeface="Helvetica"/>
              </a:defRPr>
            </a:pPr>
            <a:r>
              <a:t>Different FBN1 mutations causing </a:t>
            </a:r>
            <a:r>
              <a:rPr u="sng">
                <a:solidFill>
                  <a:srgbClr val="0847C2"/>
                </a:solidFill>
                <a:hlinkClick r:id="rId15"/>
              </a:rPr>
              <a:t>Marfan's syndrome</a:t>
            </a:r>
          </a:p>
          <a:p>
            <a:pPr marL="457200" indent="-317500" defTabSz="457200">
              <a:lnSpc>
                <a:spcPts val="3400"/>
              </a:lnSpc>
              <a:spcBef>
                <a:spcPts val="100"/>
              </a:spcBef>
              <a:buClr>
                <a:srgbClr val="0847C2"/>
              </a:buClr>
              <a:buSzPct val="100000"/>
              <a:buChar char="■"/>
              <a:tabLst>
                <a:tab pos="139700" algn="l"/>
                <a:tab pos="457200" algn="l"/>
              </a:tabLst>
              <a:defRPr sz="1300">
                <a:latin typeface="Helvetica"/>
                <a:ea typeface="Helvetica"/>
                <a:cs typeface="Helvetica"/>
                <a:sym typeface="Helvetica"/>
              </a:defRPr>
            </a:pPr>
            <a:r>
              <a:rPr u="sng">
                <a:solidFill>
                  <a:srgbClr val="0847C2"/>
                </a:solidFill>
                <a:hlinkClick r:id="rId16"/>
              </a:rPr>
              <a:t>Cystic fibrosis</a:t>
            </a:r>
            <a:r>
              <a:t> is caused by greater than 900 different mutant alleles</a:t>
            </a:r>
          </a:p>
          <a:p>
            <a:pPr marL="457200" indent="-317500" defTabSz="457200">
              <a:lnSpc>
                <a:spcPts val="3400"/>
              </a:lnSpc>
              <a:spcBef>
                <a:spcPts val="100"/>
              </a:spcBef>
              <a:buSzPct val="100000"/>
              <a:buChar char="■"/>
              <a:tabLst>
                <a:tab pos="139700" algn="l"/>
                <a:tab pos="457200" algn="l"/>
              </a:tabLst>
              <a:defRPr sz="1300">
                <a:latin typeface="Helvetica"/>
                <a:ea typeface="Helvetica"/>
                <a:cs typeface="Helvetica"/>
                <a:sym typeface="Helvetica"/>
              </a:defRPr>
            </a:pPr>
            <a:r>
              <a:t>Alpha-</a:t>
            </a:r>
            <a:r>
              <a:rPr u="sng">
                <a:solidFill>
                  <a:srgbClr val="0847C2"/>
                </a:solidFill>
                <a:hlinkClick r:id="rId17"/>
              </a:rPr>
              <a:t>Thalassemia</a:t>
            </a:r>
            <a:r>
              <a:t> or </a:t>
            </a:r>
            <a:r>
              <a:rPr u="sng">
                <a:solidFill>
                  <a:srgbClr val="0847C2"/>
                </a:solidFill>
                <a:hlinkClick r:id="rId18"/>
              </a:rPr>
              <a:t>sickle cell anemia</a:t>
            </a:r>
            <a:r>
              <a:t> can be caused by different mutations in alpha-globin gene.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pPr defTabSz="457200">
              <a:defRPr sz="1300">
                <a:latin typeface="Arial"/>
                <a:ea typeface="Arial"/>
                <a:cs typeface="Arial"/>
                <a:sym typeface="Arial"/>
              </a:defRPr>
            </a:pPr>
            <a:r>
              <a:t>A disorder inherited in the same manner can be due to mutations in more than one gene, or what is known as </a:t>
            </a:r>
            <a:r>
              <a:rPr i="1"/>
              <a:t>locus </a:t>
            </a:r>
            <a:r>
              <a:rPr i="1">
                <a:solidFill>
                  <a:srgbClr val="FF2600"/>
                </a:solidFill>
              </a:rPr>
              <a:t>heterogeneity</a:t>
            </a:r>
            <a:r>
              <a:t>. For example, it is recognized that sensorineural hearing impairment/deafness most commonly shows autosomal recessive inheritance. Deaf persons, by virtue of their schooling and involvement in the deaf community, often choose to have children with another deaf person. It would be expected that if two deaf persons were homozygous for the same recessive gene, all of their children would be similarly affected. Families have been described in which all the children born to parents deaf due to autosomal recessive genes have had perfectly normal hearing and are what is known as </a:t>
            </a:r>
            <a:r>
              <a:rPr i="1"/>
              <a:t>double heterozygotes</a:t>
            </a:r>
            <a:r>
              <a:t>. The explanation for this must be that the parents were homozygous for mutant alleles at different loci, i.e. that a number of different genes can cause autosomal recessive sensorineural deafness. In fact, over the past 10-15 years, 20 genes and a further 15 loci have been shown to be involved! A very similar story applies to autosomal recessive retinitis pigmentosa, and there are now six distinct loci for primary autosomal recessive microcephaly.</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Disorders with the same phenotype due to different genetic loci are known as genocopies, while the same phenotype being the result of environmental causes is known as a </a:t>
            </a:r>
            <a:r>
              <a:rPr i="1"/>
              <a:t>phenocop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a:spLocks noGrp="1" noRot="1" noChangeAspect="1"/>
          </p:cNvSpPr>
          <p:nvPr>
            <p:ph type="sldImg"/>
          </p:nvPr>
        </p:nvSpPr>
        <p:spPr>
          <a:prstGeom prst="rect">
            <a:avLst/>
          </a:prstGeom>
        </p:spPr>
        <p:txBody>
          <a:bodyPr/>
          <a:lstStyle/>
          <a:p>
            <a:endParaRPr/>
          </a:p>
        </p:txBody>
      </p:sp>
      <p:sp>
        <p:nvSpPr>
          <p:cNvPr id="401" name="Shape 401"/>
          <p:cNvSpPr>
            <a:spLocks noGrp="1"/>
          </p:cNvSpPr>
          <p:nvPr>
            <p:ph type="body" sz="quarter" idx="1"/>
          </p:nvPr>
        </p:nvSpPr>
        <p:spPr>
          <a:prstGeom prst="rect">
            <a:avLst/>
          </a:prstGeom>
        </p:spPr>
        <p:txBody>
          <a:bodyPr/>
          <a:lstStyle/>
          <a:p>
            <a:pPr defTabSz="457200">
              <a:defRPr sz="1600">
                <a:latin typeface="Arial"/>
                <a:ea typeface="Arial"/>
                <a:cs typeface="Arial"/>
                <a:sym typeface="Arial"/>
              </a:defRPr>
            </a:pPr>
            <a:r>
              <a:t>SEX-LINKED INHERITANCE</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Sex-linked inheritance refers to the pattern of inheritance shown by genes that are located on either of the sex chromosomes. Genes carried on the X chromosome are referred to as being X-linked, while genes carried on the Y chromosome are referred to as exhibiting </a:t>
            </a:r>
            <a:r>
              <a:rPr i="1"/>
              <a:t>Y-linked</a:t>
            </a:r>
            <a:r>
              <a:t> or </a:t>
            </a:r>
            <a:r>
              <a:rPr i="1"/>
              <a:t>holandric inheritance</a:t>
            </a:r>
            <a: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noRot="1" noChangeAspect="1"/>
          </p:cNvSpPr>
          <p:nvPr>
            <p:ph type="sldImg"/>
          </p:nvPr>
        </p:nvSpPr>
        <p:spPr>
          <a:prstGeom prst="rect">
            <a:avLst/>
          </a:prstGeom>
        </p:spPr>
        <p:txBody>
          <a:bodyPr/>
          <a:lstStyle/>
          <a:p>
            <a:endParaRPr/>
          </a:p>
        </p:txBody>
      </p:sp>
      <p:sp>
        <p:nvSpPr>
          <p:cNvPr id="424" name="Shape 424"/>
          <p:cNvSpPr>
            <a:spLocks noGrp="1"/>
          </p:cNvSpPr>
          <p:nvPr>
            <p:ph type="body" sz="quarter" idx="1"/>
          </p:nvPr>
        </p:nvSpPr>
        <p:spPr>
          <a:prstGeom prst="rect">
            <a:avLst/>
          </a:prstGeom>
        </p:spPr>
        <p:txBody>
          <a:bodyPr/>
          <a:lstStyle/>
          <a:p>
            <a:pPr defTabSz="457200">
              <a:defRPr sz="1300" b="1">
                <a:latin typeface="Arial"/>
                <a:ea typeface="Arial"/>
                <a:cs typeface="Arial"/>
                <a:sym typeface="Arial"/>
              </a:defRPr>
            </a:pPr>
            <a:r>
              <a:t>X-linked recessive inheritance</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An X-linked recessive trait is one determined by a gene carried on the X chromosome and usually only manifests in males. A male with a mutant allele on his single X chromosome is said to be hemizygous for that allele. Diseases inherited in an X-linked manner are transmitted by healthy heterozygous female carriers to affected males, as well as by affected males to their obligate carrier daughters, with a consequent risk to male grandchildren through these daughters (</a:t>
            </a:r>
            <a:r>
              <a:rPr u="sng">
                <a:solidFill>
                  <a:srgbClr val="011777"/>
                </a:solidFill>
                <a:uFill>
                  <a:solidFill>
                    <a:srgbClr val="011777"/>
                  </a:solidFill>
                </a:uFill>
              </a:rPr>
              <a:t>Fig. 7.10</a:t>
            </a:r>
            <a:r>
              <a:t>). This type of pedigree is sometimes said to show 'diagonal' or a 'knight's move' pattern of transmission.</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The mode of inheritance whereby only males are affected by a disease that is transmitted by normal females was appreciated by the Jews nearly 2000 years ago. They excused from circumcision the sons of all the sisters of a mother who had sons with the 'bleeding disease', in other words, hemophilia (</a:t>
            </a:r>
            <a:r>
              <a:rPr u="sng">
                <a:solidFill>
                  <a:srgbClr val="011777"/>
                </a:solidFill>
                <a:uFill>
                  <a:solidFill>
                    <a:srgbClr val="011777"/>
                  </a:solidFill>
                </a:uFill>
              </a:rPr>
              <a:t>p. 310</a:t>
            </a:r>
            <a:r>
              <a:t>). The sons of the father's siblings were not excused. Queen Victoria was a carrier of hemophilia and her carrier daughters, who were perfectly healthy, introduced the gene into the Russian and Spanish royal families. Fortunately for the British royal family, Queen Victoria's son, Edward VII, did not inherit the gene, and so could not transmit it to his descendants.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p>
            <a:pPr defTabSz="457200">
              <a:defRPr sz="1300" b="1" i="1">
                <a:latin typeface="Arial"/>
                <a:ea typeface="Arial"/>
                <a:cs typeface="Arial"/>
                <a:sym typeface="Arial"/>
              </a:defRPr>
            </a:pPr>
            <a:r>
              <a:t>Genetic risks</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A male transmits his X chromosome to each of his daughters and his Y chromosome to each of his sons. If a male affected with hemophilia has children with a normal female, then all his daughters will be </a:t>
            </a:r>
            <a:r>
              <a:rPr i="1"/>
              <a:t>obligate carriers</a:t>
            </a:r>
            <a:r>
              <a:t> but none of his sons will be affected (</a:t>
            </a:r>
            <a:r>
              <a:rPr u="sng">
                <a:solidFill>
                  <a:srgbClr val="011777"/>
                </a:solidFill>
                <a:uFill>
                  <a:solidFill>
                    <a:srgbClr val="011777"/>
                  </a:solidFill>
                </a:uFill>
              </a:rPr>
              <a:t>Fig. 7.11</a:t>
            </a:r>
            <a:r>
              <a:t>). A male cannot transmit an X-linked trait to his son, with the very rare exception of uniparental heterodisomy (</a:t>
            </a:r>
            <a:r>
              <a:rPr u="sng">
                <a:solidFill>
                  <a:srgbClr val="011777"/>
                </a:solidFill>
                <a:uFill>
                  <a:solidFill>
                    <a:srgbClr val="011777"/>
                  </a:solidFill>
                </a:uFill>
              </a:rPr>
              <a:t>p. 117</a:t>
            </a:r>
            <a:r>
              <a:t>).</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For a carrier female of an X-linked recessive disorder having children with a normal male, each son has a 1 in 2 (50%) chance of being affected and each daughter has a 1 in 2 (50%) chance of being a carrier (</a:t>
            </a:r>
            <a:r>
              <a:rPr u="sng">
                <a:solidFill>
                  <a:srgbClr val="011777"/>
                </a:solidFill>
                <a:uFill>
                  <a:solidFill>
                    <a:srgbClr val="011777"/>
                  </a:solidFill>
                </a:uFill>
              </a:rPr>
              <a:t>Fig. 7.12</a:t>
            </a:r>
            <a:r>
              <a:t>).</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Some X-linked disorders are not compatible with survival to reproductive age and are not, therefore, transmitted by affected males. Duchenne muscular dystrophy is the commonest muscular dystrophy and is a severe disease (</a:t>
            </a:r>
            <a:r>
              <a:rPr u="sng">
                <a:solidFill>
                  <a:srgbClr val="011777"/>
                </a:solidFill>
                <a:uFill>
                  <a:solidFill>
                    <a:srgbClr val="011777"/>
                  </a:solidFill>
                </a:uFill>
              </a:rPr>
              <a:t>p. 308</a:t>
            </a:r>
            <a:r>
              <a:t>). The first signs are a waddling gait, difficulty in climbing stairs unaided, and a tendency to fall over easily. By about the age of 10 years affected boys usually need to use a wheelchair. The muscle weakness gradually progresses and affected males ultimately become confined to bed and will often die in their late teenage years or early 20s (</a:t>
            </a:r>
            <a:r>
              <a:rPr u="sng">
                <a:solidFill>
                  <a:srgbClr val="011777"/>
                </a:solidFill>
                <a:uFill>
                  <a:solidFill>
                    <a:srgbClr val="011777"/>
                  </a:solidFill>
                </a:uFill>
              </a:rPr>
              <a:t>Fig. 7.13</a:t>
            </a:r>
            <a:r>
              <a:t>). Since affected boys do not usually survive to reproduce, the disease is transmitted almost entirely by healthy female carriers (</a:t>
            </a:r>
            <a:r>
              <a:rPr u="sng">
                <a:solidFill>
                  <a:srgbClr val="011777"/>
                </a:solidFill>
                <a:uFill>
                  <a:solidFill>
                    <a:srgbClr val="011777"/>
                  </a:solidFill>
                </a:uFill>
              </a:rPr>
              <a:t>Fig. 7.14</a:t>
            </a:r>
            <a: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noRot="1" noChangeAspect="1"/>
          </p:cNvSpPr>
          <p:nvPr>
            <p:ph type="sldImg"/>
          </p:nvPr>
        </p:nvSpPr>
        <p:spPr>
          <a:prstGeom prst="rect">
            <a:avLst/>
          </a:prstGeom>
        </p:spPr>
        <p:txBody>
          <a:bodyPr/>
          <a:lstStyle/>
          <a:p>
            <a:endParaRPr/>
          </a:p>
        </p:txBody>
      </p:sp>
      <p:sp>
        <p:nvSpPr>
          <p:cNvPr id="479" name="Shape 479"/>
          <p:cNvSpPr>
            <a:spLocks noGrp="1"/>
          </p:cNvSpPr>
          <p:nvPr>
            <p:ph type="body" sz="quarter" idx="1"/>
          </p:nvPr>
        </p:nvSpPr>
        <p:spPr>
          <a:prstGeom prst="rect">
            <a:avLst/>
          </a:prstGeom>
        </p:spPr>
        <p:txBody>
          <a:bodyPr/>
          <a:lstStyle/>
          <a:p>
            <a:pPr marL="40639" marR="40639" defTabSz="914400">
              <a:buClr>
                <a:srgbClr val="000000"/>
              </a:buClr>
              <a:buFont typeface="Arial"/>
            </a:pPr>
            <a:r>
              <a:rPr sz="1200">
                <a:uFill>
                  <a:solidFill>
                    <a:srgbClr val="000000"/>
                  </a:solidFill>
                </a:uFill>
                <a:latin typeface="Arial"/>
                <a:ea typeface="Arial"/>
                <a:cs typeface="Arial"/>
                <a:sym typeface="Arial"/>
              </a:rPr>
              <a:t>The genetics of X-linked traits is unique because </a:t>
            </a:r>
            <a:r>
              <a:rPr sz="1200" b="1">
                <a:uFill>
                  <a:solidFill>
                    <a:srgbClr val="000000"/>
                  </a:solidFill>
                </a:uFill>
                <a:latin typeface="Arial"/>
                <a:ea typeface="Arial"/>
                <a:cs typeface="Arial"/>
                <a:sym typeface="Arial"/>
              </a:rPr>
              <a:t>males only have one X chromosome</a:t>
            </a:r>
            <a:r>
              <a:rPr sz="1200">
                <a:uFill>
                  <a:solidFill>
                    <a:srgbClr val="000000"/>
                  </a:solidFill>
                </a:uFill>
                <a:latin typeface="Arial"/>
                <a:ea typeface="Arial"/>
                <a:cs typeface="Arial"/>
                <a:sym typeface="Arial"/>
              </a:rPr>
              <a:t>, whereas women have two. Therefore, men can only transmit X-linked genes to their daughters, never to their sons. The sons instead receive the Y chromosome from their fathers.</a:t>
            </a:r>
          </a:p>
          <a:p>
            <a:pPr marL="40639" marR="40639" defTabSz="914400">
              <a:buClr>
                <a:srgbClr val="000000"/>
              </a:buClr>
              <a:buFont typeface="Arial"/>
            </a:pPr>
            <a:endParaRPr sz="1200">
              <a:uFill>
                <a:solidFill>
                  <a:srgbClr val="000000"/>
                </a:solidFill>
              </a:uFill>
              <a:latin typeface="Arial"/>
              <a:ea typeface="Arial"/>
              <a:cs typeface="Arial"/>
              <a:sym typeface="Arial"/>
            </a:endParaRPr>
          </a:p>
          <a:p>
            <a:pPr defTabSz="457200">
              <a:defRPr sz="1300">
                <a:latin typeface="Arial"/>
                <a:ea typeface="Arial"/>
                <a:cs typeface="Arial"/>
                <a:sym typeface="Arial"/>
              </a:defRPr>
            </a:pPr>
            <a:r>
              <a:t>n humans, several X-linked disorders are known in which heterozygous females have a mosaic phenotype with a mixture of features of the normal and mutant alleles. In X-linked ocular albinism the iris and ocular fundus of affected males lack pigment. Careful examination of the ocular fundus in females heterozygous for ocular albinism reveals a mosaic pattern of pigmentation (</a:t>
            </a:r>
            <a:r>
              <a:rPr u="sng">
                <a:solidFill>
                  <a:srgbClr val="011777"/>
                </a:solidFill>
                <a:uFill>
                  <a:solidFill>
                    <a:srgbClr val="011777"/>
                  </a:solidFill>
                </a:uFill>
              </a:rPr>
              <a:t>Fig. 6.21</a:t>
            </a:r>
            <a:r>
              <a:t>, </a:t>
            </a:r>
            <a:r>
              <a:rPr u="sng">
                <a:solidFill>
                  <a:srgbClr val="011777"/>
                </a:solidFill>
                <a:uFill>
                  <a:solidFill>
                    <a:srgbClr val="011777"/>
                  </a:solidFill>
                </a:uFill>
              </a:rPr>
              <a:t>p. 100</a:t>
            </a:r>
            <a:r>
              <a:t>). This mosaic pattern of involvement can be explained through the random process of X-inactivation (</a:t>
            </a:r>
            <a:r>
              <a:rPr u="sng">
                <a:solidFill>
                  <a:srgbClr val="011777"/>
                </a:solidFill>
                <a:uFill>
                  <a:solidFill>
                    <a:srgbClr val="011777"/>
                  </a:solidFill>
                </a:uFill>
              </a:rPr>
              <a:t>p. 99</a:t>
            </a:r>
            <a:r>
              <a:t>). In the pigmented areas the normal gene is on the active X chromosome while in the depigmented areas the mutant allele is on the active X chromosome.</a:t>
            </a:r>
          </a:p>
          <a:p>
            <a:pPr defTabSz="457200">
              <a:defRPr sz="1300" b="1">
                <a:latin typeface="Arial"/>
                <a:ea typeface="Arial"/>
                <a:cs typeface="Arial"/>
                <a:sym typeface="Arial"/>
              </a:defRPr>
            </a:pPr>
            <a:r>
              <a:t>X-linked dominant inheritance</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Although uncommon, there are disorders that are manifest in the heterozygous female as well as in the male who has the mutant allele on his single X chromosome. This is known as X-linked dominant inheritance (</a:t>
            </a:r>
            <a:r>
              <a:rPr u="sng">
                <a:solidFill>
                  <a:srgbClr val="011777"/>
                </a:solidFill>
                <a:uFill>
                  <a:solidFill>
                    <a:srgbClr val="011777"/>
                  </a:solidFill>
                </a:uFill>
              </a:rPr>
              <a:t>Fig. 7.16</a:t>
            </a:r>
            <a:r>
              <a:t>). X-linked dominant inheritance superficially resembles that of an autosomal dominant trait because both the daughters and sons of an affected female have a 1 in 2 (50%) chance of being affected. There is, however, an important difference. With an X-linked dominant trait an affected male transmits the trait to all his daughters but to none of his sons. Therefore, in families with an X-linked dominant disorder there is an excess of affected females and direct male-to-male transmission cannot occur.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pPr defTabSz="457200">
              <a:defRPr sz="1300" b="1" i="1">
                <a:latin typeface="Arial"/>
                <a:ea typeface="Arial"/>
                <a:cs typeface="Arial"/>
                <a:sym typeface="Arial"/>
              </a:defRPr>
            </a:pPr>
            <a:r>
              <a:t>Females affected with X-linked recessive disorders</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Occasionally a woman might manifest features of an X-linked recessive trait. There are several explanations for how this can happen.</a:t>
            </a:r>
          </a:p>
          <a:p>
            <a:pPr defTabSz="457200">
              <a:defRPr sz="1600">
                <a:latin typeface="Arial"/>
                <a:ea typeface="Arial"/>
                <a:cs typeface="Arial"/>
                <a:sym typeface="Arial"/>
              </a:defRPr>
            </a:pPr>
            <a:endParaRPr/>
          </a:p>
          <a:p>
            <a:pPr defTabSz="457200">
              <a:defRPr sz="1300" i="1">
                <a:latin typeface="Arial"/>
                <a:ea typeface="Arial"/>
                <a:cs typeface="Arial"/>
                <a:sym typeface="Arial"/>
              </a:defRPr>
            </a:pPr>
            <a:r>
              <a:t>Homozygosity for X-linked recessive disorders</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A common X-linked recessive trait is red-green color blindness - the inability to distinguish between the colors red and green. About 8% of males are red-green color blind and, although it is unusual, because of the high frequency of this allele in the population, about 1 in 150 women are red-green colour blind by virtue of both parents having the allele on the X chromosome. Therefore, a female can be affected with an X-linked recessive disorder as a result of homozygosity for an X-linked allele but the rarity of most X-linked conditions means that the phenomenon is uncommon. A female could also be homozygous if her father was affected and her mother was normal but a new mutation occurred on the X chromosome transmitted to the daughter; or alternatively if her mother was a carrier and her father was normal but a new mutation occurred on the X chromosome he transmitted to his daughter - but these scenarios are rare.</a:t>
            </a:r>
          </a:p>
          <a:p>
            <a:pPr defTabSz="457200">
              <a:defRPr sz="1600">
                <a:latin typeface="Arial"/>
                <a:ea typeface="Arial"/>
                <a:cs typeface="Arial"/>
                <a:sym typeface="Arial"/>
              </a:defRPr>
            </a:pPr>
            <a:endParaRPr/>
          </a:p>
          <a:p>
            <a:pPr defTabSz="457200">
              <a:defRPr sz="1300" i="1">
                <a:latin typeface="Arial"/>
                <a:ea typeface="Arial"/>
                <a:cs typeface="Arial"/>
                <a:sym typeface="Arial"/>
              </a:defRPr>
            </a:pPr>
            <a:r>
              <a:t>Skewed X-inactivation</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The process of X-inactivation usually occurs randomly, there being an equal chance of either of the two X chromosomes in a heterozygous female being inactivated in any one cell. Following X-inactivation in embryogenesis, therefore, in roughly half the cells one of the X chromosomes is active, whilst in the other half it is the other X which is active. Sometimes this process is not random, allowing for the possibility that the active X chromosome in most of the cells of a heterozygous female carrier is the one bearing the mutant allele. If this happens, a carrier female would exhibit some of the symptoms and signs of the disease and be a so-called </a:t>
            </a:r>
            <a:r>
              <a:rPr i="1"/>
              <a:t>manifesting heterozygote</a:t>
            </a:r>
            <a:r>
              <a:t> or </a:t>
            </a:r>
            <a:r>
              <a:rPr i="1"/>
              <a:t>carrier</a:t>
            </a:r>
            <a:r>
              <a:t>. This has been reported in a number of X-linked disorders, including Duchenne muscular dystrophy and hemophilia A (</a:t>
            </a:r>
            <a:r>
              <a:rPr u="sng">
                <a:solidFill>
                  <a:srgbClr val="011777"/>
                </a:solidFill>
                <a:uFill>
                  <a:solidFill>
                    <a:srgbClr val="011777"/>
                  </a:solidFill>
                </a:uFill>
              </a:rPr>
              <a:t>p. 312</a:t>
            </a:r>
            <a:r>
              <a:t>). In addition, there are reports of several X-linked disorders in which there are several manifesting carriers in the same family, consistent with the coincidental inheritance of an abnormality of X-inactivation (</a:t>
            </a:r>
            <a:r>
              <a:rPr u="sng">
                <a:solidFill>
                  <a:srgbClr val="011777"/>
                </a:solidFill>
                <a:uFill>
                  <a:solidFill>
                    <a:srgbClr val="011777"/>
                  </a:solidFill>
                </a:uFill>
              </a:rPr>
              <a:t>p. 99</a:t>
            </a:r>
            <a:r>
              <a:t>).</a:t>
            </a:r>
          </a:p>
          <a:p>
            <a:pPr defTabSz="457200">
              <a:defRPr sz="1600">
                <a:latin typeface="Arial"/>
                <a:ea typeface="Arial"/>
                <a:cs typeface="Arial"/>
                <a:sym typeface="Arial"/>
              </a:defRPr>
            </a:pPr>
            <a:endParaRPr/>
          </a:p>
          <a:p>
            <a:pPr defTabSz="457200">
              <a:defRPr sz="1300" i="1">
                <a:latin typeface="Arial"/>
                <a:ea typeface="Arial"/>
                <a:cs typeface="Arial"/>
                <a:sym typeface="Arial"/>
              </a:defRPr>
            </a:pPr>
            <a:r>
              <a:t>Numerical X chromosome abnormalities</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A female could manifest an X-linked recessive disorder through being a carrier of an X-linked recesssive mutation and having only a single X chromosome, i.e. Turner syndrome (</a:t>
            </a:r>
            <a:r>
              <a:rPr u="sng">
                <a:solidFill>
                  <a:srgbClr val="011777"/>
                </a:solidFill>
                <a:uFill>
                  <a:solidFill>
                    <a:srgbClr val="011777"/>
                  </a:solidFill>
                </a:uFill>
              </a:rPr>
              <a:t>p. 282</a:t>
            </a:r>
            <a:r>
              <a:t>). Women with Turner syndrome and hemophilia A or Duchenne muscular dystrophy have been reported.</a:t>
            </a:r>
          </a:p>
          <a:p>
            <a:pPr defTabSz="457200">
              <a:defRPr sz="1600">
                <a:latin typeface="Arial"/>
                <a:ea typeface="Arial"/>
                <a:cs typeface="Arial"/>
                <a:sym typeface="Arial"/>
              </a:defRPr>
            </a:pPr>
            <a:endParaRPr/>
          </a:p>
          <a:p>
            <a:pPr defTabSz="457200">
              <a:defRPr sz="1300" i="1">
                <a:latin typeface="Arial"/>
                <a:ea typeface="Arial"/>
                <a:cs typeface="Arial"/>
                <a:sym typeface="Arial"/>
              </a:defRPr>
            </a:pPr>
            <a:r>
              <a:t>X-autosome translocations</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Females with a translocation involving one of the X chromosomes and an autosome can be affected with an X-linked recessive disorder. If the break-point of the translocation disrupts a gene on the X chromosome, then a female can be affected. This is because the X chromosome involved in the translocation survives preferentially so as to maintain functional disomy of the autosomal genes (</a:t>
            </a:r>
            <a:r>
              <a:rPr u="sng">
                <a:solidFill>
                  <a:srgbClr val="011777"/>
                </a:solidFill>
                <a:uFill>
                  <a:solidFill>
                    <a:srgbClr val="011777"/>
                  </a:solidFill>
                </a:uFill>
              </a:rPr>
              <a:t>Fig. 7.15</a:t>
            </a:r>
            <a:r>
              <a:t>). The observation of females affected with Duchenne muscular dystrophy with X-autosome translocations involving the same region of the short arm of the X chromosome helped to map the Duchenne muscular dystrophy gene (</a:t>
            </a:r>
            <a:r>
              <a:rPr u="sng">
                <a:solidFill>
                  <a:srgbClr val="011777"/>
                </a:solidFill>
                <a:uFill>
                  <a:solidFill>
                    <a:srgbClr val="011777"/>
                  </a:solidFill>
                </a:uFill>
              </a:rPr>
              <a:t>p. 309</a:t>
            </a:r>
            <a:r>
              <a:t>). This type of observation has been vital in the positional cloning of a number of genes in humans (</a:t>
            </a:r>
            <a:r>
              <a:rPr u="sng">
                <a:solidFill>
                  <a:srgbClr val="011777"/>
                </a:solidFill>
                <a:uFill>
                  <a:solidFill>
                    <a:srgbClr val="011777"/>
                  </a:solidFill>
                </a:uFill>
              </a:rPr>
              <a:t>p. 78</a:t>
            </a:r>
            <a: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prstGeom prst="rect">
            <a:avLst/>
          </a:prstGeom>
        </p:spPr>
        <p:txBody>
          <a:bodyPr/>
          <a:lstStyle/>
          <a:p>
            <a:endParaRPr/>
          </a:p>
        </p:txBody>
      </p:sp>
      <p:sp>
        <p:nvSpPr>
          <p:cNvPr id="48" name="Shape 48"/>
          <p:cNvSpPr>
            <a:spLocks noGrp="1"/>
          </p:cNvSpPr>
          <p:nvPr>
            <p:ph type="body" sz="quarter" idx="1"/>
          </p:nvPr>
        </p:nvSpPr>
        <p:spPr>
          <a:prstGeom prst="rect">
            <a:avLst/>
          </a:prstGeom>
        </p:spPr>
        <p:txBody>
          <a:bodyPr/>
          <a:lstStyle/>
          <a:p>
            <a:pPr defTabSz="457200">
              <a:defRPr sz="1600" b="1">
                <a:latin typeface="Arial"/>
                <a:ea typeface="Arial"/>
                <a:cs typeface="Arial"/>
                <a:sym typeface="Arial"/>
              </a:defRPr>
            </a:pPr>
            <a:r>
              <a:t>FAMILY STUDIES</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If we wish to investigate whether a particular trait or disorder in humans is genetic and hereditary, we usually have to rely either on observation of the way in which it is transmitted from one generation to another, or on study of its frequency among relatives.</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An important reason for studying the pattern of inheritance of disorders within families is to enable advice to be given to members of a family regarding the likelihood of their developing it or passing it on to their children, i.e. </a:t>
            </a:r>
            <a:r>
              <a:rPr i="1"/>
              <a:t>genetic counseling</a:t>
            </a:r>
            <a:r>
              <a:t> (</a:t>
            </a:r>
            <a:r>
              <a:rPr u="sng">
                <a:solidFill>
                  <a:srgbClr val="011777"/>
                </a:solidFill>
                <a:uFill>
                  <a:solidFill>
                    <a:srgbClr val="011777"/>
                  </a:solidFill>
                </a:uFill>
              </a:rPr>
              <a:t>Ch. 17</a:t>
            </a:r>
            <a:r>
              <a:t>). Taking a family history can, in itself, provide a diagnosis. For example, a child could come to the attention of a doctor having a fracture after a seemingly trivial injury. A family history of relatives with a similar tendency to fracture and blue sclerae would suggest the diagnosis of osteogenesis imperfecta. In the absence of a positive family history other diagnoses would have to be considered.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 This disease </a:t>
            </a:r>
            <a:r>
              <a:rPr sz="1200" b="1">
                <a:uFill>
                  <a:solidFill>
                    <a:srgbClr val="000000"/>
                  </a:solidFill>
                </a:uFill>
                <a:latin typeface="Arial"/>
                <a:ea typeface="Arial"/>
                <a:cs typeface="Arial"/>
                <a:sym typeface="Arial"/>
              </a:rPr>
              <a:t>affects</a:t>
            </a:r>
            <a:r>
              <a:rPr sz="1200">
                <a:uFill>
                  <a:solidFill>
                    <a:srgbClr val="000000"/>
                  </a:solidFill>
                </a:uFill>
                <a:latin typeface="Arial"/>
                <a:ea typeface="Arial"/>
                <a:cs typeface="Arial"/>
                <a:sym typeface="Arial"/>
              </a:rPr>
              <a:t> </a:t>
            </a:r>
            <a:r>
              <a:rPr sz="1200" b="1">
                <a:uFill>
                  <a:solidFill>
                    <a:srgbClr val="000000"/>
                  </a:solidFill>
                </a:uFill>
                <a:latin typeface="Arial"/>
                <a:ea typeface="Arial"/>
                <a:cs typeface="Arial"/>
                <a:sym typeface="Arial"/>
              </a:rPr>
              <a:t>almost exclusively men</a:t>
            </a:r>
            <a:r>
              <a:rPr sz="1200">
                <a:uFill>
                  <a:solidFill>
                    <a:srgbClr val="000000"/>
                  </a:solidFill>
                </a:uFill>
                <a:latin typeface="Arial"/>
                <a:ea typeface="Arial"/>
                <a:cs typeface="Arial"/>
                <a:sym typeface="Arial"/>
              </a:rPr>
              <a:t>, since they only have one X chromosome, and they therefore develop the disease even when they only carry one copy of the disease allele. For women, both X chromosomes must carry the affected allele before they develop the disease (in this case the father would be affected). </a:t>
            </a:r>
          </a:p>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 Many women can be carriers. A boy born from a carrier mother has a </a:t>
            </a:r>
            <a:r>
              <a:rPr sz="1200" b="1">
                <a:uFill>
                  <a:solidFill>
                    <a:srgbClr val="000000"/>
                  </a:solidFill>
                </a:uFill>
                <a:latin typeface="Arial"/>
                <a:ea typeface="Arial"/>
                <a:cs typeface="Arial"/>
                <a:sym typeface="Arial"/>
              </a:rPr>
              <a:t>50% risk</a:t>
            </a:r>
            <a:r>
              <a:rPr sz="1200">
                <a:uFill>
                  <a:solidFill>
                    <a:srgbClr val="000000"/>
                  </a:solidFill>
                </a:uFill>
                <a:latin typeface="Arial"/>
                <a:ea typeface="Arial"/>
                <a:cs typeface="Arial"/>
                <a:sym typeface="Arial"/>
              </a:rPr>
              <a:t> of developing disease.</a:t>
            </a:r>
          </a:p>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 Affected men </a:t>
            </a:r>
            <a:r>
              <a:rPr sz="1200" b="1" i="1">
                <a:uFill>
                  <a:solidFill>
                    <a:srgbClr val="000000"/>
                  </a:solidFill>
                </a:uFill>
                <a:latin typeface="Arial"/>
                <a:ea typeface="Arial"/>
                <a:cs typeface="Arial"/>
                <a:sym typeface="Arial"/>
              </a:rPr>
              <a:t>can not</a:t>
            </a:r>
            <a:r>
              <a:rPr sz="1200" b="1">
                <a:uFill>
                  <a:solidFill>
                    <a:srgbClr val="000000"/>
                  </a:solidFill>
                </a:uFill>
                <a:latin typeface="Arial"/>
                <a:ea typeface="Arial"/>
                <a:cs typeface="Arial"/>
                <a:sym typeface="Arial"/>
              </a:rPr>
              <a:t> transmit the disease to their sons</a:t>
            </a:r>
            <a:r>
              <a:rPr sz="1200">
                <a:uFill>
                  <a:solidFill>
                    <a:srgbClr val="000000"/>
                  </a:solidFill>
                </a:uFill>
                <a:latin typeface="Arial"/>
                <a:ea typeface="Arial"/>
                <a:cs typeface="Arial"/>
                <a:sym typeface="Arial"/>
              </a:rPr>
              <a:t>, since they receive the Y chromosome!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noRot="1" noChangeAspect="1"/>
          </p:cNvSpPr>
          <p:nvPr>
            <p:ph type="sldImg"/>
          </p:nvPr>
        </p:nvSpPr>
        <p:spPr>
          <a:prstGeom prst="rect">
            <a:avLst/>
          </a:prstGeom>
        </p:spPr>
        <p:txBody>
          <a:bodyPr/>
          <a:lstStyle/>
          <a:p>
            <a:endParaRPr/>
          </a:p>
        </p:txBody>
      </p:sp>
      <p:sp>
        <p:nvSpPr>
          <p:cNvPr id="571" name="Shape 571"/>
          <p:cNvSpPr>
            <a:spLocks noGrp="1"/>
          </p:cNvSpPr>
          <p:nvPr>
            <p:ph type="body" sz="quarter" idx="1"/>
          </p:nvPr>
        </p:nvSpPr>
        <p:spPr>
          <a:prstGeom prst="rect">
            <a:avLst/>
          </a:prstGeom>
        </p:spPr>
        <p:txBody>
          <a:bodyPr/>
          <a:lstStyle/>
          <a:p>
            <a:pPr defTabSz="457200">
              <a:defRPr sz="1300">
                <a:latin typeface="Arial"/>
                <a:ea typeface="Arial"/>
                <a:cs typeface="Arial"/>
                <a:sym typeface="Arial"/>
              </a:defRPr>
            </a:pPr>
            <a:r>
              <a:rPr i="1"/>
              <a:t>Y-linked</a:t>
            </a:r>
            <a:r>
              <a:t> or </a:t>
            </a:r>
            <a:r>
              <a:rPr i="1"/>
              <a:t>holandric inheritance</a:t>
            </a:r>
            <a:r>
              <a:t> implies that only males are affected. An affected male transmits Y-linked traits to all his sons but to none of his daughters. In the past it has been suggested that bizarre sounding conditions such as porcupine skin, hairy ears and webbed toes are Y-linked traits. With the possible exception of hairy ears, these claims of holandric inheritance have not stood up to more careful study. Evidence clearly indicates, however, that the H-Y histocompatibility antigen (</a:t>
            </a:r>
            <a:r>
              <a:rPr u="sng">
                <a:solidFill>
                  <a:srgbClr val="011777"/>
                </a:solidFill>
                <a:uFill>
                  <a:solidFill>
                    <a:srgbClr val="011777"/>
                  </a:solidFill>
                </a:uFill>
              </a:rPr>
              <a:t>p. 194</a:t>
            </a:r>
            <a:r>
              <a:t>) and genes involved in spermatogenesis are carried on the Y chromosome and, therefore, manifest holandric inheritance. The latter, if deleted, lead to infertility due to azoospermia (absence of the sperm in semen) in males. The recent advent of techniques of assisted reproduction, particularly the technique of intracytoplasmic sperm injection (ICSI), means that if a pregnancy with a male conceptus results after the use of this technique, the child will also necessarily be infertile!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Shape 625"/>
          <p:cNvSpPr>
            <a:spLocks noGrp="1" noRot="1" noChangeAspect="1"/>
          </p:cNvSpPr>
          <p:nvPr>
            <p:ph type="sldImg"/>
          </p:nvPr>
        </p:nvSpPr>
        <p:spPr>
          <a:prstGeom prst="rect">
            <a:avLst/>
          </a:prstGeom>
        </p:spPr>
        <p:txBody>
          <a:bodyPr/>
          <a:lstStyle/>
          <a:p>
            <a:endParaRPr/>
          </a:p>
        </p:txBody>
      </p:sp>
      <p:sp>
        <p:nvSpPr>
          <p:cNvPr id="626" name="Shape 626"/>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pPr>
            <a:r>
              <a:rPr sz="1200" b="1">
                <a:uFill>
                  <a:solidFill>
                    <a:srgbClr val="000000"/>
                  </a:solidFill>
                </a:uFill>
                <a:latin typeface="Arial"/>
                <a:ea typeface="Arial"/>
                <a:cs typeface="Arial"/>
                <a:sym typeface="Arial"/>
              </a:rPr>
              <a:t>- No Y-linked diseases</a:t>
            </a:r>
            <a:r>
              <a:rPr sz="1200">
                <a:uFill>
                  <a:solidFill>
                    <a:srgbClr val="000000"/>
                  </a:solidFill>
                </a:uFill>
                <a:latin typeface="Arial"/>
                <a:ea typeface="Arial"/>
                <a:cs typeface="Arial"/>
                <a:sym typeface="Arial"/>
              </a:rPr>
              <a:t> are known, only characters. Y-linked diseases are unlikely because the existence of a disease gene usually means that there is a normal gene as well, carrying out some important function. But females are perfectly normal without any Y-linked genes. </a:t>
            </a:r>
          </a:p>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 Defects in Y-linked genes are thus unlikely to cause diseases apart from </a:t>
            </a:r>
            <a:r>
              <a:rPr sz="1200" b="1">
                <a:uFill>
                  <a:solidFill>
                    <a:srgbClr val="000000"/>
                  </a:solidFill>
                </a:uFill>
                <a:latin typeface="Arial"/>
                <a:ea typeface="Arial"/>
                <a:cs typeface="Arial"/>
                <a:sym typeface="Arial"/>
              </a:rPr>
              <a:t>male infertility</a:t>
            </a:r>
            <a:r>
              <a:rPr sz="1200">
                <a:uFill>
                  <a:solidFill>
                    <a:srgbClr val="000000"/>
                  </a:solidFill>
                </a:uFill>
                <a:latin typeface="Arial"/>
                <a:ea typeface="Arial"/>
                <a:cs typeface="Arial"/>
                <a:sym typeface="Arial"/>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a:p>
        </p:txBody>
      </p:sp>
      <p:sp>
        <p:nvSpPr>
          <p:cNvPr id="634" name="Shape 634"/>
          <p:cNvSpPr>
            <a:spLocks noGrp="1"/>
          </p:cNvSpPr>
          <p:nvPr>
            <p:ph type="body" sz="quarter" idx="1"/>
          </p:nvPr>
        </p:nvSpPr>
        <p:spPr>
          <a:prstGeom prst="rect">
            <a:avLst/>
          </a:prstGeom>
        </p:spPr>
        <p:txBody>
          <a:bodyPr/>
          <a:lstStyle/>
          <a:p>
            <a:pPr defTabSz="457200">
              <a:defRPr sz="1300" b="1">
                <a:latin typeface="Arial"/>
                <a:ea typeface="Arial"/>
                <a:cs typeface="Arial"/>
                <a:sym typeface="Arial"/>
              </a:defRPr>
            </a:pPr>
            <a:r>
              <a:t>Partial sex-linkage</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rPr i="1"/>
              <a:t>Partial sex-linkage</a:t>
            </a:r>
            <a:r>
              <a:t> has been used in the past for certain disorders that appear to exhibit autosomal dominant inheritance in some families and X-linked inheritance in others. This is now known to be likely to be because of genes carried on that portion of the X chromosome sharing homology with the Y chromosome, and which escapes X-inactivation. During meiosis pairing occurs between the homologous distal parts of the short arms of the X and Y chromosomes, the so-called </a:t>
            </a:r>
            <a:r>
              <a:rPr i="1"/>
              <a:t>pseudoautosomal region</a:t>
            </a:r>
            <a:r>
              <a:t>. As a result of a cross-over, a gene could be transferred from the X to the Y chromosome, or vice versa, allowing the possibility of male-to-male transmission. The latter instances would be consistent with autosomal dominant inheritance. A rare skeletal dysplasia Leri-Weil dyschondrosteosis, in which affected individuals have short stature and a characteristic wrist deformity (Madelung deformity), has been reported to show both autosomal dominant and X-linked inheritance. The disorder has been shown to be due to deletions of, or mutations in, the short stature homeobox (</a:t>
            </a:r>
            <a:r>
              <a:rPr i="1"/>
              <a:t>SHOX</a:t>
            </a:r>
            <a:r>
              <a:t>) gene (</a:t>
            </a:r>
            <a:r>
              <a:rPr u="sng">
                <a:solidFill>
                  <a:srgbClr val="011777"/>
                </a:solidFill>
                <a:uFill>
                  <a:solidFill>
                    <a:srgbClr val="011777"/>
                  </a:solidFill>
                </a:uFill>
              </a:rPr>
              <a:t>p. 282</a:t>
            </a:r>
            <a:r>
              <a:t>), which is located in the pseudoautosomal region.</a:t>
            </a:r>
          </a:p>
          <a:p>
            <a:pPr defTabSz="457200">
              <a:defRPr sz="1600">
                <a:latin typeface="Arial"/>
                <a:ea typeface="Arial"/>
                <a:cs typeface="Arial"/>
                <a:sym typeface="Arial"/>
              </a:defRPr>
            </a:pPr>
            <a:endParaRPr/>
          </a:p>
          <a:p>
            <a:pPr defTabSz="457200">
              <a:defRPr sz="1300" b="1">
                <a:latin typeface="Arial"/>
                <a:ea typeface="Arial"/>
                <a:cs typeface="Arial"/>
                <a:sym typeface="Arial"/>
              </a:defRPr>
            </a:pPr>
            <a:r>
              <a:t>Sex influence</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Some autosomal traits are expressed more frequently in one sex than another, so-called </a:t>
            </a:r>
            <a:r>
              <a:rPr i="1"/>
              <a:t>sex influence</a:t>
            </a:r>
            <a:r>
              <a:t>. Gout and presenile baldness are examples of sex-influenced autosomal dominant traits, males being predominantly affected in both cases. The influence of sex in these two examples is probably through the effect of male hormones. Gout, for example, is very rare in women before the menopause but the frequency increases in later life. Baldness does not occur in males who have been castrated. In hemochromatosis (</a:t>
            </a:r>
            <a:r>
              <a:rPr u="sng">
                <a:solidFill>
                  <a:srgbClr val="011777"/>
                </a:solidFill>
                <a:uFill>
                  <a:solidFill>
                    <a:srgbClr val="011777"/>
                  </a:solidFill>
                </a:uFill>
              </a:rPr>
              <a:t>p. 242</a:t>
            </a:r>
            <a:r>
              <a:t>), the most common autosomal recessive disorder in Western society, homozygous females are much less likely than homozygous males to develop iron overload and associated symptoms; the explanation usually given is that women have a form of natural blood loss through menstruation.</a:t>
            </a:r>
          </a:p>
          <a:p>
            <a:pPr defTabSz="457200">
              <a:defRPr sz="1600">
                <a:latin typeface="Arial"/>
                <a:ea typeface="Arial"/>
                <a:cs typeface="Arial"/>
                <a:sym typeface="Arial"/>
              </a:defRPr>
            </a:pPr>
            <a:endParaRPr/>
          </a:p>
          <a:p>
            <a:pPr defTabSz="457200">
              <a:defRPr sz="1300" b="1">
                <a:latin typeface="Arial"/>
                <a:ea typeface="Arial"/>
                <a:cs typeface="Arial"/>
                <a:sym typeface="Arial"/>
              </a:defRPr>
            </a:pPr>
            <a:r>
              <a:t>Sex limitation</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rPr i="1"/>
              <a:t>Sex limitation</a:t>
            </a:r>
            <a:r>
              <a:t> refers to the appearance of certain features in individuals of only one sex. Examples include virilization of female infants affected with the autosomal recessive endocrine disorder, congenital adrenal hyperplasia (</a:t>
            </a:r>
            <a:r>
              <a:rPr u="sng">
                <a:solidFill>
                  <a:srgbClr val="011777"/>
                </a:solidFill>
                <a:uFill>
                  <a:solidFill>
                    <a:srgbClr val="011777"/>
                  </a:solidFill>
                </a:uFill>
              </a:rPr>
              <a:t>p. 168</a:t>
            </a:r>
            <a: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pPr defTabSz="457200">
              <a:defRPr sz="1300">
                <a:latin typeface="Arial"/>
                <a:ea typeface="Arial"/>
                <a:cs typeface="Arial"/>
                <a:sym typeface="Arial"/>
              </a:defRPr>
            </a:pPr>
            <a:r>
              <a:rPr sz="1600"/>
              <a:t>MITOCHONDRIAL INHERITANCE</a:t>
            </a:r>
          </a:p>
          <a:p>
            <a:pPr defTabSz="457200">
              <a:defRPr sz="1300">
                <a:latin typeface="Arial"/>
                <a:ea typeface="Arial"/>
                <a:cs typeface="Arial"/>
                <a:sym typeface="Arial"/>
              </a:defRPr>
            </a:pPr>
            <a:r>
              <a:t>Each cell contains thousands of copies of mitochondrial DNA with more being found in cells that have high energy requirements, such as brain and muscle. Mitochondria, and therefore their DNA, are inherited almost exclusively from the mother through the oocyte (</a:t>
            </a:r>
            <a:r>
              <a:rPr u="sng">
                <a:solidFill>
                  <a:srgbClr val="011777"/>
                </a:solidFill>
                <a:uFill>
                  <a:solidFill>
                    <a:srgbClr val="011777"/>
                  </a:solidFill>
                </a:uFill>
              </a:rPr>
              <a:t>p. 19</a:t>
            </a:r>
            <a:r>
              <a:t>). Mitochondrial DNA has a higher rate of spontaneous mutation than nuclear DNA and the accumulation of mutations in mitochondrial DNA has been proposed as being responsible for some of the somatic effects seen with aging.</a:t>
            </a:r>
          </a:p>
          <a:p>
            <a:pPr defTabSz="457200">
              <a:defRPr sz="1300">
                <a:latin typeface="Arial"/>
                <a:ea typeface="Arial"/>
                <a:cs typeface="Arial"/>
                <a:sym typeface="Arial"/>
              </a:defRPr>
            </a:pPr>
            <a:r>
              <a:t>In humans, </a:t>
            </a:r>
            <a:r>
              <a:rPr i="1"/>
              <a:t>cytoplasmic</a:t>
            </a:r>
            <a:r>
              <a:t> or </a:t>
            </a:r>
            <a:r>
              <a:rPr i="1"/>
              <a:t>mitochondrial inheritance</a:t>
            </a:r>
            <a:r>
              <a:t> has been proposed as a possible explanation for the pattern of inheritance observed in some rare disorders that affect both males and females but are transmitted only through females, so-called maternal or matrilineal inheritance (</a:t>
            </a:r>
            <a:r>
              <a:rPr u="sng">
                <a:solidFill>
                  <a:srgbClr val="011777"/>
                </a:solidFill>
                <a:uFill>
                  <a:solidFill>
                    <a:srgbClr val="011777"/>
                  </a:solidFill>
                </a:uFill>
              </a:rPr>
              <a:t>Fig. 7.24</a:t>
            </a:r>
            <a:r>
              <a:t>).</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A number of rare disorders with unusual combinations of neurological and myopathic features, sometimes occurring in association with other conditions such as cardiomyopathy and conduction defects, diabetes or deafness, have been characterized as being due to mutations in mitochondrial genes (</a:t>
            </a:r>
            <a:r>
              <a:rPr u="sng">
                <a:solidFill>
                  <a:srgbClr val="011777"/>
                </a:solidFill>
                <a:uFill>
                  <a:solidFill>
                    <a:srgbClr val="011777"/>
                  </a:solidFill>
                </a:uFill>
              </a:rPr>
              <a:t>p. 178</a:t>
            </a:r>
            <a:r>
              <a:t>). As mitochondria have an important role in cellular metabolism through oxidative phosphorylation, it is not surprising that the organs most susceptible to mitochondrial mutations are the central nervous system, skeletal muscle and heart.</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In most persons the mitochondrial DNA from different mitochondria is identical, or shows what is termed </a:t>
            </a:r>
            <a:r>
              <a:rPr i="1"/>
              <a:t>homoplasmy</a:t>
            </a:r>
            <a:r>
              <a:t>. If a mutation occurs in the mitochondrial DNA of an individual, initially there will be two populations of mitochondrial DNA, so-called </a:t>
            </a:r>
            <a:r>
              <a:rPr i="1"/>
              <a:t>heteroplasmy</a:t>
            </a:r>
            <a:r>
              <a:t>. The proportion of mitochondria with a mutation in their DNA varies between cells and tissues and this, together with mutational heterogeneity, is a possible explanation for the range of phenotypic severity seen in persons affected with mitochondrially inherited disorders (</a:t>
            </a:r>
            <a:r>
              <a:rPr u="sng">
                <a:solidFill>
                  <a:srgbClr val="011777"/>
                </a:solidFill>
                <a:uFill>
                  <a:solidFill>
                    <a:srgbClr val="011777"/>
                  </a:solidFill>
                </a:uFill>
              </a:rPr>
              <a:t>Fig. 7.25</a:t>
            </a:r>
            <a:r>
              <a:t>).</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Whilst matrilineal inheritance applies to disorders that are directly due to mutations in mitochondrial DNA, it is also very important to be aware that mitochondrial </a:t>
            </a:r>
            <a:r>
              <a:rPr i="1"/>
              <a:t>proteins</a:t>
            </a:r>
            <a:r>
              <a:t> are mainly encoded by nuclear genes. Mutations in these genes can have a devastating impact on respiratory chain functions within mitochondria. Examples include genes encoding proteins within the cytochrome-c (COX) system, which follow autosomal recessive inheritance, and the </a:t>
            </a:r>
            <a:r>
              <a:rPr i="1"/>
              <a:t>G4.5</a:t>
            </a:r>
            <a:r>
              <a:t> (</a:t>
            </a:r>
            <a:r>
              <a:rPr i="1"/>
              <a:t>TAZ</a:t>
            </a:r>
            <a:r>
              <a:t>) gene that is X-linked and causes Barth syndrome (endocardial fibroelastosis) in males (</a:t>
            </a:r>
            <a:r>
              <a:rPr u="sng">
                <a:solidFill>
                  <a:srgbClr val="011777"/>
                </a:solidFill>
                <a:uFill>
                  <a:solidFill>
                    <a:srgbClr val="011777"/>
                  </a:solidFill>
                </a:uFill>
              </a:rPr>
              <a:t>p. 179</a:t>
            </a:r>
            <a:r>
              <a:t>). There is even a mitochondrial myopathy following autosomal dominant inheritance where multiple mitochondrial DNA deletions can be detected, though the gene(s) mutated in this condition are as yet unknown. Further space is devoted to mitochondrial disorders in </a:t>
            </a:r>
            <a:r>
              <a:rPr u="sng">
                <a:solidFill>
                  <a:srgbClr val="011777"/>
                </a:solidFill>
                <a:uFill>
                  <a:solidFill>
                    <a:srgbClr val="011777"/>
                  </a:solidFill>
                </a:uFill>
              </a:rPr>
              <a:t>Chapter 11</a:t>
            </a:r>
            <a:r>
              <a:t> (</a:t>
            </a:r>
            <a:r>
              <a:rPr u="sng">
                <a:solidFill>
                  <a:srgbClr val="011777"/>
                </a:solidFill>
                <a:uFill>
                  <a:solidFill>
                    <a:srgbClr val="011777"/>
                  </a:solidFill>
                </a:uFill>
              </a:rPr>
              <a:t>p. 178</a:t>
            </a:r>
            <a:r>
              <a:t>).</a:t>
            </a:r>
          </a:p>
          <a:p>
            <a:pPr defTabSz="457200">
              <a:defRPr sz="1300">
                <a:latin typeface="Arial"/>
                <a:ea typeface="Arial"/>
                <a:cs typeface="Arial"/>
                <a:sym typeface="Arial"/>
              </a:defRPr>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Shape 656"/>
          <p:cNvSpPr>
            <a:spLocks noGrp="1" noRot="1" noChangeAspect="1"/>
          </p:cNvSpPr>
          <p:nvPr>
            <p:ph type="sldImg"/>
          </p:nvPr>
        </p:nvSpPr>
        <p:spPr>
          <a:prstGeom prst="rect">
            <a:avLst/>
          </a:prstGeom>
        </p:spPr>
        <p:txBody>
          <a:bodyPr/>
          <a:lstStyle/>
          <a:p>
            <a:endParaRPr/>
          </a:p>
        </p:txBody>
      </p:sp>
      <p:sp>
        <p:nvSpPr>
          <p:cNvPr id="657" name="Shape 657"/>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endParaRP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endParaRP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It turns out that Mendel’s laws apply to all of the genes encoded by chromosomes in the nucleus</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But it turns out that a few additional traits are due to DNA sequences found in other organelles, namely the mitochondria and the chloroplasts</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Mitochondria and chloroplasts are thought to have arisen from a bacterial precursor that was internalized by a cell and whose presence was maintained by a sybiotic relationship - bact cell made energy but got what it needed from the rest of the cell</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Both of these plastids have their own chromosomes (circular) that encode cellular genes, many of which are utilized by the organelle.</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It turns out that the pattern of inheritance from these genes does not follow a Mendelian pattern</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In fact in most cells all mitochondria are inherited from their mother (think about the big egg and the little sperm)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661"/>
          <p:cNvSpPr>
            <a:spLocks noGrp="1" noRot="1" noChangeAspect="1"/>
          </p:cNvSpPr>
          <p:nvPr>
            <p:ph type="sldImg"/>
          </p:nvPr>
        </p:nvSpPr>
        <p:spPr>
          <a:prstGeom prst="rect">
            <a:avLst/>
          </a:prstGeom>
        </p:spPr>
        <p:txBody>
          <a:bodyPr/>
          <a:lstStyle/>
          <a:p>
            <a:endParaRPr/>
          </a:p>
        </p:txBody>
      </p:sp>
      <p:sp>
        <p:nvSpPr>
          <p:cNvPr id="662" name="Shape 662"/>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endParaRP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endParaRP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It turns out that Mendel’s laws apply to all of the genes encoded by chromosomes in the nucleus</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But it turns out that a few additional traits are due to DNA sequences found in other organelles, namely the mitochondria and the chloroplasts</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Mitochondria and chloroplasts are thought to have arisen from a bacterial precursor that was internalized by a cell and whose presence was maintained by a sybiotic relationship - bact cell made energy but got what it needed from the rest of the cell</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Both of these plastids have their own chromosomes (circular) that encode cellular genes, many of which are utilized by the organelle.</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It turns out that the pattern of inheritance from these genes does not follow a Mendelian pattern</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In fact in most cells all mitochondria are inherited from their mother (think about the big egg and the little sperm)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Shape 669"/>
          <p:cNvSpPr>
            <a:spLocks noGrp="1" noRot="1" noChangeAspect="1"/>
          </p:cNvSpPr>
          <p:nvPr>
            <p:ph type="sldImg"/>
          </p:nvPr>
        </p:nvSpPr>
        <p:spPr>
          <a:prstGeom prst="rect">
            <a:avLst/>
          </a:prstGeom>
        </p:spPr>
        <p:txBody>
          <a:bodyPr/>
          <a:lstStyle/>
          <a:p>
            <a:endParaRPr/>
          </a:p>
        </p:txBody>
      </p:sp>
      <p:sp>
        <p:nvSpPr>
          <p:cNvPr id="670" name="Shape 670"/>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endParaRP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endParaRP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It turns out that Mendel’s laws apply to all of the genes encoded by chromosomes in the nucleus</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But it turns out that a few additional traits are due to DNA sequences found in other organelles, namely the mitochondria and the chloroplasts</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Mitochondria and chloroplasts are thought to have arisen from a bacterial precursor that was internalized by a cell and whose presence was maintained by a sybiotic relationship - bact cell made energy but got what it needed from the rest of the cell</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Both of these plastids have their own chromosomes (circular) that encode cellular genes, many of which are utilized by the organelle.</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It turns out that the pattern of inheritance from these genes does not follow a Mendelian pattern</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In fact in most cells all mitochondria are inherited from their mother (think about the big egg and the little sperm)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Shape 675"/>
          <p:cNvSpPr>
            <a:spLocks noGrp="1" noRot="1" noChangeAspect="1"/>
          </p:cNvSpPr>
          <p:nvPr>
            <p:ph type="sldImg"/>
          </p:nvPr>
        </p:nvSpPr>
        <p:spPr>
          <a:prstGeom prst="rect">
            <a:avLst/>
          </a:prstGeom>
        </p:spPr>
        <p:txBody>
          <a:bodyPr/>
          <a:lstStyle/>
          <a:p>
            <a:endParaRPr/>
          </a:p>
        </p:txBody>
      </p:sp>
      <p:sp>
        <p:nvSpPr>
          <p:cNvPr id="676" name="Shape 676"/>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endParaRP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endParaRP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It turns out that Mendel’s laws apply to all of the genes encoded by chromosomes in the nucleus</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But it turns out that a few additional traits are due to DNA sequences found in other organelles, namely the mitochondria and the chloroplasts</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Mitochondria and chloroplasts are thought to have arisen from a bacterial precursor that was internalized by a cell and whose presence was maintained by a sybiotic relationship - bact cell made energy but got what it needed from the rest of the cell</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Both of these plastids have their own chromosomes (circular) that encode cellular genes, many of which are utilized by the organelle.</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It turns out that the pattern of inheritance from these genes does not follow a Mendelian pattern</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In fact in most cells all mitochondria are inherited from their mother (think about the big egg and the little sperm)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prstGeom prst="rect">
            <a:avLst/>
          </a:prstGeom>
        </p:spPr>
        <p:txBody>
          <a:bodyPr/>
          <a:lstStyle/>
          <a:p>
            <a:endParaRPr/>
          </a:p>
        </p:txBody>
      </p:sp>
      <p:sp>
        <p:nvSpPr>
          <p:cNvPr id="715" name="Shape 715"/>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X-Linked recessive</a:t>
            </a:r>
          </a:p>
          <a:p>
            <a:pPr marL="40639" marR="40639" defTabSz="914400">
              <a:spcBef>
                <a:spcPts val="400"/>
              </a:spcBef>
              <a:buClr>
                <a:srgbClr val="000220"/>
              </a:buClr>
              <a:buFont typeface="Verdana"/>
            </a:pPr>
            <a:endParaRPr sz="1200">
              <a:solidFill>
                <a:srgbClr val="000220"/>
              </a:solidFill>
              <a:uFill>
                <a:solidFill>
                  <a:srgbClr val="000220"/>
                </a:solidFill>
              </a:uFill>
              <a:latin typeface="Verdana"/>
              <a:ea typeface="Verdana"/>
              <a:cs typeface="Verdana"/>
              <a:sym typeface="Verdana"/>
            </a:endParaRPr>
          </a:p>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From: </a:t>
            </a:r>
            <a:r>
              <a:rPr sz="1200">
                <a:uFill>
                  <a:solidFill>
                    <a:srgbClr val="000000"/>
                  </a:solidFill>
                </a:uFill>
                <a:latin typeface="Arial"/>
                <a:ea typeface="Arial"/>
                <a:cs typeface="Arial"/>
                <a:sym typeface="Arial"/>
              </a:rPr>
              <a:t>http://www.bioedonline.org/slides/slide01.cfm?tk=31&amp;dpg=21</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Hemophilia</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Only males are affected and sons do not share the phenotype of their father - Thus X-linked</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Expression of hemophilia skips generations: RECESSIVE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prstGeom prst="rect">
            <a:avLst/>
          </a:prstGeom>
        </p:spPr>
        <p:txBody>
          <a:bodyPr/>
          <a:lstStyle/>
          <a:p>
            <a:endParaRPr/>
          </a:p>
        </p:txBody>
      </p:sp>
      <p:sp>
        <p:nvSpPr>
          <p:cNvPr id="99" name="Shape 99"/>
          <p:cNvSpPr>
            <a:spLocks noGrp="1"/>
          </p:cNvSpPr>
          <p:nvPr>
            <p:ph type="body" sz="quarter" idx="1"/>
          </p:nvPr>
        </p:nvSpPr>
        <p:spPr>
          <a:prstGeom prst="rect">
            <a:avLst/>
          </a:prstGeom>
        </p:spPr>
        <p:txBody>
          <a:bodyPr/>
          <a:lstStyle/>
          <a:p>
            <a:pPr defTabSz="457200">
              <a:defRPr sz="1300">
                <a:latin typeface="Arial"/>
                <a:ea typeface="Arial"/>
                <a:cs typeface="Arial"/>
                <a:sym typeface="Arial"/>
              </a:defRPr>
            </a:pPr>
            <a:r>
              <a:rPr b="1"/>
              <a:t>A family tree</a:t>
            </a:r>
            <a:r>
              <a:t> is a shorthand system of recording the pertinent information about a family. </a:t>
            </a:r>
          </a:p>
          <a:p>
            <a:pPr defTabSz="457200">
              <a:defRPr sz="1300">
                <a:latin typeface="Arial"/>
                <a:ea typeface="Arial"/>
                <a:cs typeface="Arial"/>
                <a:sym typeface="Arial"/>
              </a:defRPr>
            </a:pPr>
            <a:r>
              <a:t>It usually begins with the person through whom the family came to the attention of the investigator. This person is referred to as the </a:t>
            </a:r>
            <a:r>
              <a:rPr b="1"/>
              <a:t>index</a:t>
            </a:r>
            <a:r>
              <a:t> </a:t>
            </a:r>
            <a:r>
              <a:rPr b="1"/>
              <a:t>case</a:t>
            </a:r>
            <a:r>
              <a:t>, </a:t>
            </a:r>
            <a:r>
              <a:rPr i="1">
                <a:solidFill>
                  <a:srgbClr val="FF2600"/>
                </a:solidFill>
              </a:rPr>
              <a:t>proband</a:t>
            </a:r>
            <a:r>
              <a:rPr>
                <a:solidFill>
                  <a:srgbClr val="FF2600"/>
                </a:solidFill>
              </a:rPr>
              <a:t> or </a:t>
            </a:r>
            <a:r>
              <a:rPr i="1">
                <a:solidFill>
                  <a:srgbClr val="FF2600"/>
                </a:solidFill>
              </a:rPr>
              <a:t>propositus</a:t>
            </a:r>
            <a:r>
              <a:t>, or if female, the </a:t>
            </a:r>
            <a:r>
              <a:rPr i="1">
                <a:solidFill>
                  <a:srgbClr val="FF2600"/>
                </a:solidFill>
              </a:rPr>
              <a:t>proposita</a:t>
            </a:r>
            <a:r>
              <a:t>. The position of the proband in the family tree is indicated by an arrow. Information about the health of the rest of the family is obtained by asking direct questions about brothers, sisters, parents and maternal and paternal relatives, with the relevant information about the sex of the individual, affection status and relationship to other individuals being carefully recorded in the pedigree chart (</a:t>
            </a:r>
            <a:r>
              <a:rPr u="sng">
                <a:solidFill>
                  <a:srgbClr val="011777"/>
                </a:solidFill>
                <a:uFill>
                  <a:solidFill>
                    <a:srgbClr val="011777"/>
                  </a:solidFill>
                </a:uFill>
              </a:rPr>
              <a:t>Fig. 7.1</a:t>
            </a:r>
            <a:r>
              <a:t>). Attention to detail can be crucial because patients do not always appreciate the important difference between siblings and </a:t>
            </a:r>
            <a:r>
              <a:rPr i="1"/>
              <a:t>half</a:t>
            </a:r>
            <a:r>
              <a:t>-siblings, or might overlook the fact, for example, that the child of a brother who is at risk of Huntington disease is actually a </a:t>
            </a:r>
            <a:r>
              <a:rPr i="1"/>
              <a:t>step</a:t>
            </a:r>
            <a:r>
              <a:t>-child and not a biological relative.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Shape 721"/>
          <p:cNvSpPr>
            <a:spLocks noGrp="1" noRot="1" noChangeAspect="1"/>
          </p:cNvSpPr>
          <p:nvPr>
            <p:ph type="sldImg"/>
          </p:nvPr>
        </p:nvSpPr>
        <p:spPr>
          <a:prstGeom prst="rect">
            <a:avLst/>
          </a:prstGeom>
        </p:spPr>
        <p:txBody>
          <a:bodyPr/>
          <a:lstStyle/>
          <a:p>
            <a:endParaRPr/>
          </a:p>
        </p:txBody>
      </p:sp>
      <p:sp>
        <p:nvSpPr>
          <p:cNvPr id="722" name="Shape 722"/>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X-Linked Dominant</a:t>
            </a:r>
          </a:p>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From </a:t>
            </a:r>
            <a:r>
              <a:rPr sz="1200">
                <a:uFill>
                  <a:solidFill>
                    <a:srgbClr val="000000"/>
                  </a:solidFill>
                </a:uFill>
                <a:latin typeface="Arial"/>
                <a:ea typeface="Arial"/>
                <a:cs typeface="Arial"/>
                <a:sym typeface="Arial"/>
              </a:rPr>
              <a:t>http://www.athenadiagnostics.com/site/content/diagnostic_ed/genetics_primer/part_1.asp</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X-Linked Dominant</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Every Genreation  Dominant</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Father passes on to only daughters</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Mothers passes on to 1/2 of offspring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a:spLocks noGrp="1" noRot="1" noChangeAspect="1"/>
          </p:cNvSpPr>
          <p:nvPr>
            <p:ph type="sldImg"/>
          </p:nvPr>
        </p:nvSpPr>
        <p:spPr>
          <a:prstGeom prst="rect">
            <a:avLst/>
          </a:prstGeom>
        </p:spPr>
        <p:txBody>
          <a:bodyPr/>
          <a:lstStyle/>
          <a:p>
            <a:endParaRPr/>
          </a:p>
        </p:txBody>
      </p:sp>
      <p:sp>
        <p:nvSpPr>
          <p:cNvPr id="766" name="Shape 766"/>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From Ch 12 Pedigrees</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Autosomal Recessive</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 Affected individual from unaffected parents</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Skip generations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Shape 788"/>
          <p:cNvSpPr>
            <a:spLocks noGrp="1" noRot="1" noChangeAspect="1"/>
          </p:cNvSpPr>
          <p:nvPr>
            <p:ph type="sldImg"/>
          </p:nvPr>
        </p:nvSpPr>
        <p:spPr>
          <a:prstGeom prst="rect">
            <a:avLst/>
          </a:prstGeom>
        </p:spPr>
        <p:txBody>
          <a:bodyPr/>
          <a:lstStyle/>
          <a:p>
            <a:endParaRPr/>
          </a:p>
        </p:txBody>
      </p:sp>
      <p:sp>
        <p:nvSpPr>
          <p:cNvPr id="789" name="Shape 789"/>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pPr>
            <a:endParaRPr/>
          </a:p>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From </a:t>
            </a:r>
            <a:r>
              <a:rPr sz="1200">
                <a:uFill>
                  <a:solidFill>
                    <a:srgbClr val="000000"/>
                  </a:solidFill>
                </a:uFill>
                <a:latin typeface="Arial"/>
                <a:ea typeface="Arial"/>
                <a:cs typeface="Arial"/>
                <a:sym typeface="Arial"/>
              </a:rPr>
              <a:t>http://www.bioedonline.org/slides/slide01.cfm?tk=31&amp;dpg=10</a:t>
            </a:r>
          </a:p>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Albinism</a:t>
            </a:r>
          </a:p>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Expressed in both sexes at approximately equal frequency: AUTOSOMAL</a:t>
            </a:r>
          </a:p>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Not expressed </a:t>
            </a:r>
            <a:r>
              <a:rPr sz="1200">
                <a:solidFill>
                  <a:srgbClr val="000220"/>
                </a:solidFill>
                <a:uFill>
                  <a:solidFill>
                    <a:srgbClr val="000220"/>
                  </a:solidFill>
                </a:uFill>
                <a:latin typeface="Verdana"/>
                <a:ea typeface="Verdana"/>
                <a:cs typeface="Verdana"/>
                <a:sym typeface="Verdana"/>
              </a:rPr>
              <a:t>Autosomal Recessive </a:t>
            </a:r>
            <a:r>
              <a:rPr sz="1200">
                <a:uFill>
                  <a:solidFill>
                    <a:srgbClr val="000000"/>
                  </a:solidFill>
                </a:uFill>
                <a:latin typeface="Arial"/>
                <a:ea typeface="Arial"/>
                <a:cs typeface="Arial"/>
                <a:sym typeface="Arial"/>
              </a:rPr>
              <a:t>in every generation: RECESSIVE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Shape 795"/>
          <p:cNvSpPr>
            <a:spLocks noGrp="1" noRot="1" noChangeAspect="1"/>
          </p:cNvSpPr>
          <p:nvPr>
            <p:ph type="sldImg"/>
          </p:nvPr>
        </p:nvSpPr>
        <p:spPr>
          <a:prstGeom prst="rect">
            <a:avLst/>
          </a:prstGeom>
        </p:spPr>
        <p:txBody>
          <a:bodyPr/>
          <a:lstStyle/>
          <a:p>
            <a:endParaRPr/>
          </a:p>
        </p:txBody>
      </p:sp>
      <p:sp>
        <p:nvSpPr>
          <p:cNvPr id="796" name="Shape 796"/>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Generic from Athenadiagnostics.com genetics primer</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Autosomal Dominant</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In every generation: DOMINANT</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Equal in Males and Females:Autosomal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Shape 811"/>
          <p:cNvSpPr>
            <a:spLocks noGrp="1" noRot="1" noChangeAspect="1"/>
          </p:cNvSpPr>
          <p:nvPr>
            <p:ph type="sldImg"/>
          </p:nvPr>
        </p:nvSpPr>
        <p:spPr>
          <a:prstGeom prst="rect">
            <a:avLst/>
          </a:prstGeom>
        </p:spPr>
        <p:txBody>
          <a:bodyPr/>
          <a:lstStyle/>
          <a:p>
            <a:endParaRPr/>
          </a:p>
        </p:txBody>
      </p:sp>
      <p:sp>
        <p:nvSpPr>
          <p:cNvPr id="812" name="Shape 812"/>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Autosomal Dominant - Marfan’s</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endParaRPr/>
          </a:p>
          <a:p>
            <a:pPr marL="40639" marR="40639" defTabSz="914400">
              <a:spcBef>
                <a:spcPts val="400"/>
              </a:spcBef>
              <a:buClr>
                <a:srgbClr val="736F68"/>
              </a:buClr>
              <a:buFont typeface="Verdana"/>
            </a:pPr>
            <a:r>
              <a:rPr sz="1200">
                <a:solidFill>
                  <a:srgbClr val="736F68"/>
                </a:solidFill>
                <a:uFill>
                  <a:solidFill>
                    <a:srgbClr val="736F68"/>
                  </a:solidFill>
                </a:uFill>
                <a:latin typeface="Verdana"/>
                <a:ea typeface="Verdana"/>
                <a:cs typeface="Verdana"/>
                <a:sym typeface="Verdana"/>
              </a:rPr>
              <a:t>Marfan</a:t>
            </a:r>
            <a:r>
              <a:rPr sz="1200">
                <a:solidFill>
                  <a:srgbClr val="736F68"/>
                </a:solidFill>
                <a:uFill>
                  <a:solidFill>
                    <a:srgbClr val="736F68"/>
                  </a:solidFill>
                </a:uFill>
                <a:latin typeface="ヒラギノ角ゴ Pro W3"/>
                <a:ea typeface="ヒラギノ角ゴ Pro W3"/>
                <a:cs typeface="ヒラギノ角ゴ Pro W3"/>
                <a:sym typeface="ヒラギノ角ゴ Pro W3"/>
              </a:rPr>
              <a:t>ﾕ</a:t>
            </a:r>
            <a:r>
              <a:rPr sz="1200">
                <a:solidFill>
                  <a:srgbClr val="736F68"/>
                </a:solidFill>
                <a:uFill>
                  <a:solidFill>
                    <a:srgbClr val="736F68"/>
                  </a:solidFill>
                </a:uFill>
                <a:latin typeface="Verdana"/>
                <a:ea typeface="Verdana"/>
                <a:cs typeface="Verdana"/>
                <a:sym typeface="Verdana"/>
              </a:rPr>
              <a:t>s Syndrome is an example of an inherited disorder that can be followed in a pedigree. People expressing Marfan</a:t>
            </a:r>
            <a:r>
              <a:rPr sz="1200">
                <a:solidFill>
                  <a:srgbClr val="736F68"/>
                </a:solidFill>
                <a:uFill>
                  <a:solidFill>
                    <a:srgbClr val="736F68"/>
                  </a:solidFill>
                </a:uFill>
                <a:latin typeface="ヒラギノ角ゴ Pro W3"/>
                <a:ea typeface="ヒラギノ角ゴ Pro W3"/>
                <a:cs typeface="ヒラギノ角ゴ Pro W3"/>
                <a:sym typeface="ヒラギノ角ゴ Pro W3"/>
              </a:rPr>
              <a:t>ﾕ</a:t>
            </a:r>
            <a:r>
              <a:rPr sz="1200">
                <a:solidFill>
                  <a:srgbClr val="736F68"/>
                </a:solidFill>
                <a:uFill>
                  <a:solidFill>
                    <a:srgbClr val="736F68"/>
                  </a:solidFill>
                </a:uFill>
                <a:latin typeface="Verdana"/>
                <a:ea typeface="Verdana"/>
                <a:cs typeface="Verdana"/>
                <a:sym typeface="Verdana"/>
              </a:rPr>
              <a:t>s Syndrome have hyper-elastic joints and elongated bones (among other features), as depicted in the photo. Note that in this pedigree, the expression of the trait has no sex-specific pattern. Both males and females express Marfan</a:t>
            </a:r>
            <a:r>
              <a:rPr sz="1200">
                <a:solidFill>
                  <a:srgbClr val="736F68"/>
                </a:solidFill>
                <a:uFill>
                  <a:solidFill>
                    <a:srgbClr val="736F68"/>
                  </a:solidFill>
                </a:uFill>
                <a:latin typeface="ヒラギノ角ゴ Pro W3"/>
                <a:ea typeface="ヒラギノ角ゴ Pro W3"/>
                <a:cs typeface="ヒラギノ角ゴ Pro W3"/>
                <a:sym typeface="ヒラギノ角ゴ Pro W3"/>
              </a:rPr>
              <a:t>ﾕ</a:t>
            </a:r>
            <a:r>
              <a:rPr sz="1200">
                <a:solidFill>
                  <a:srgbClr val="736F68"/>
                </a:solidFill>
                <a:uFill>
                  <a:solidFill>
                    <a:srgbClr val="736F68"/>
                  </a:solidFill>
                </a:uFill>
                <a:latin typeface="Verdana"/>
                <a:ea typeface="Verdana"/>
                <a:cs typeface="Verdana"/>
                <a:sym typeface="Verdana"/>
              </a:rPr>
              <a:t>s syndrome (depicted by black circles or squares) at approximately equal frequency. Thus, we can assume the gene that causes Marfan</a:t>
            </a:r>
            <a:r>
              <a:rPr sz="1200">
                <a:solidFill>
                  <a:srgbClr val="736F68"/>
                </a:solidFill>
                <a:uFill>
                  <a:solidFill>
                    <a:srgbClr val="736F68"/>
                  </a:solidFill>
                </a:uFill>
                <a:latin typeface="ヒラギノ角ゴ Pro W3"/>
                <a:ea typeface="ヒラギノ角ゴ Pro W3"/>
                <a:cs typeface="ヒラギノ角ゴ Pro W3"/>
                <a:sym typeface="ヒラギノ角ゴ Pro W3"/>
              </a:rPr>
              <a:t>ﾕ</a:t>
            </a:r>
            <a:r>
              <a:rPr sz="1200">
                <a:solidFill>
                  <a:srgbClr val="736F68"/>
                </a:solidFill>
                <a:uFill>
                  <a:solidFill>
                    <a:srgbClr val="736F68"/>
                  </a:solidFill>
                </a:uFill>
                <a:latin typeface="Verdana"/>
                <a:ea typeface="Verdana"/>
                <a:cs typeface="Verdana"/>
                <a:sym typeface="Verdana"/>
              </a:rPr>
              <a:t>s syndrome is autosomal.</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Appears equally In both sexes so autosomal</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In every generation so dominant</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endParaRP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From http://www.bioedonline.org/slides/slide01.cfm?tk=31&amp;pg=1</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a:spLocks noGrp="1" noRot="1" noChangeAspect="1"/>
          </p:cNvSpPr>
          <p:nvPr>
            <p:ph type="sldImg"/>
          </p:nvPr>
        </p:nvSpPr>
        <p:spPr>
          <a:prstGeom prst="rect">
            <a:avLst/>
          </a:prstGeom>
        </p:spPr>
        <p:txBody>
          <a:bodyPr/>
          <a:lstStyle/>
          <a:p>
            <a:endParaRPr/>
          </a:p>
        </p:txBody>
      </p:sp>
      <p:sp>
        <p:nvSpPr>
          <p:cNvPr id="831" name="Shape 831"/>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Y-Linked</a:t>
            </a:r>
          </a:p>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Only mailes are affected</a:t>
            </a:r>
          </a:p>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Allsons of affected father have hairy ears</a:t>
            </a:r>
          </a:p>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From </a:t>
            </a:r>
            <a:r>
              <a:rPr sz="1200">
                <a:uFill>
                  <a:solidFill>
                    <a:srgbClr val="000000"/>
                  </a:solidFill>
                </a:uFill>
                <a:latin typeface="Arial"/>
                <a:ea typeface="Arial"/>
                <a:cs typeface="Arial"/>
                <a:sym typeface="Arial"/>
              </a:rPr>
              <a:t>http://www.bioedonline.org/slides/slide01.cfm?tk=31&amp;dpg=16</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Shape 837"/>
          <p:cNvSpPr>
            <a:spLocks noGrp="1" noRot="1" noChangeAspect="1"/>
          </p:cNvSpPr>
          <p:nvPr>
            <p:ph type="sldImg"/>
          </p:nvPr>
        </p:nvSpPr>
        <p:spPr>
          <a:prstGeom prst="rect">
            <a:avLst/>
          </a:prstGeom>
        </p:spPr>
        <p:txBody>
          <a:bodyPr/>
          <a:lstStyle/>
          <a:p>
            <a:endParaRPr/>
          </a:p>
        </p:txBody>
      </p:sp>
      <p:sp>
        <p:nvSpPr>
          <p:cNvPr id="838" name="Shape 838"/>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X-Linked Dominant</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From:</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http://www1.geneticsolutions.com/PageReq?id=3844:1873</a:t>
            </a:r>
          </a:p>
          <a:p>
            <a:pPr marL="40639" marR="40639" defTabSz="914400">
              <a:spcBef>
                <a:spcPts val="400"/>
              </a:spcBef>
              <a:buClr>
                <a:srgbClr val="000220"/>
              </a:buClr>
              <a:buFont typeface="Verdana"/>
            </a:pPr>
            <a:endParaRPr/>
          </a:p>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X-linked Dominant</a:t>
            </a:r>
          </a:p>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From: </a:t>
            </a:r>
            <a:r>
              <a:rPr sz="1200">
                <a:uFill>
                  <a:solidFill>
                    <a:srgbClr val="000000"/>
                  </a:solidFill>
                </a:uFill>
                <a:latin typeface="Arial"/>
                <a:ea typeface="Arial"/>
                <a:cs typeface="Arial"/>
                <a:sym typeface="Arial"/>
              </a:rPr>
              <a:t>http://www1.geneticsolutions.com/PageReq?id=3844:1873</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Every generation: DOMINANT</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Daughters of affected males are affected</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Half offspring from mothers should get it regardless of sex.</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Shape 844"/>
          <p:cNvSpPr>
            <a:spLocks noGrp="1" noRot="1" noChangeAspect="1"/>
          </p:cNvSpPr>
          <p:nvPr>
            <p:ph type="sldImg"/>
          </p:nvPr>
        </p:nvSpPr>
        <p:spPr>
          <a:prstGeom prst="rect">
            <a:avLst/>
          </a:prstGeom>
        </p:spPr>
        <p:txBody>
          <a:bodyPr/>
          <a:lstStyle/>
          <a:p>
            <a:endParaRPr/>
          </a:p>
        </p:txBody>
      </p:sp>
      <p:sp>
        <p:nvSpPr>
          <p:cNvPr id="845" name="Shape 845"/>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Autosomal Dominant</a:t>
            </a:r>
          </a:p>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From: http://www.people.virginia.edu/~rjh9u/brachyped.html</a:t>
            </a:r>
          </a:p>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Brachydactyly</a:t>
            </a:r>
          </a:p>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In every generation:DOMINANT</a:t>
            </a:r>
          </a:p>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Both Male and female affected:AUTOSOMAL</a:t>
            </a:r>
          </a:p>
          <a:p>
            <a:pPr marL="40639" marR="40639" defTabSz="914400">
              <a:spcBef>
                <a:spcPts val="400"/>
              </a:spcBef>
              <a:buClr>
                <a:srgbClr val="000000"/>
              </a:buClr>
              <a:buFont typeface="Arial"/>
            </a:pPr>
            <a:endParaRPr sz="1200">
              <a:uFill>
                <a:solidFill>
                  <a:srgbClr val="000000"/>
                </a:solidFill>
              </a:uFill>
              <a:latin typeface="Arial"/>
              <a:ea typeface="Arial"/>
              <a:cs typeface="Arial"/>
              <a:sym typeface="Arial"/>
            </a:endParaRPr>
          </a:p>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Brachydactyly Type A1, a condition associated with shortness of fingers and toes, is inherited as an autosomal dominant trait. Matings between affected and unaffected individuals produce about 50% affected. Pedigree modified from that published in </a:t>
            </a:r>
            <a:r>
              <a:rPr sz="1200" i="1">
                <a:uFill>
                  <a:solidFill>
                    <a:srgbClr val="000000"/>
                  </a:solidFill>
                </a:uFill>
                <a:latin typeface="Arial"/>
                <a:ea typeface="Arial"/>
                <a:cs typeface="Arial"/>
                <a:sym typeface="Arial"/>
              </a:rPr>
              <a:t>Human Genetics</a:t>
            </a:r>
            <a:r>
              <a:rPr sz="1200">
                <a:uFill>
                  <a:solidFill>
                    <a:srgbClr val="000000"/>
                  </a:solidFill>
                </a:uFill>
                <a:latin typeface="Arial"/>
                <a:ea typeface="Arial"/>
                <a:cs typeface="Arial"/>
                <a:sym typeface="Arial"/>
              </a:rPr>
              <a:t>, 2nd Ed. by Victor McKusick (1969). </a:t>
            </a:r>
            <a:br>
              <a:rPr sz="1200">
                <a:uFill>
                  <a:solidFill>
                    <a:srgbClr val="000000"/>
                  </a:solidFill>
                </a:uFill>
                <a:latin typeface="Arial"/>
                <a:ea typeface="Arial"/>
                <a:cs typeface="Arial"/>
                <a:sym typeface="Arial"/>
              </a:rPr>
            </a:br>
            <a:endParaRPr sz="1200">
              <a:uFill>
                <a:solidFill>
                  <a:srgbClr val="000000"/>
                </a:solidFill>
              </a:u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Shape 851"/>
          <p:cNvSpPr>
            <a:spLocks noGrp="1" noRot="1" noChangeAspect="1"/>
          </p:cNvSpPr>
          <p:nvPr>
            <p:ph type="sldImg"/>
          </p:nvPr>
        </p:nvSpPr>
        <p:spPr>
          <a:prstGeom prst="rect">
            <a:avLst/>
          </a:prstGeom>
        </p:spPr>
        <p:txBody>
          <a:bodyPr/>
          <a:lstStyle/>
          <a:p>
            <a:endParaRPr/>
          </a:p>
        </p:txBody>
      </p:sp>
      <p:sp>
        <p:nvSpPr>
          <p:cNvPr id="852" name="Shape 852"/>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From </a:t>
            </a:r>
            <a:r>
              <a:rPr sz="1200">
                <a:uFill>
                  <a:solidFill>
                    <a:srgbClr val="000000"/>
                  </a:solidFill>
                </a:uFill>
                <a:latin typeface="Arial"/>
                <a:ea typeface="Arial"/>
                <a:cs typeface="Arial"/>
                <a:sym typeface="Arial"/>
              </a:rPr>
              <a:t>http://www.athenadiagnostics.com/site/content/diagnostic_ed/genetics_primer/part_1.asp</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Recessive Mitochondrial- Heteroplasmy</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All children at risk</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Father doesn’t pass it along to any children</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heteroplasmy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 name="Shape 858"/>
          <p:cNvSpPr>
            <a:spLocks noGrp="1" noRot="1" noChangeAspect="1"/>
          </p:cNvSpPr>
          <p:nvPr>
            <p:ph type="sldImg"/>
          </p:nvPr>
        </p:nvSpPr>
        <p:spPr>
          <a:prstGeom prst="rect">
            <a:avLst/>
          </a:prstGeom>
        </p:spPr>
        <p:txBody>
          <a:bodyPr/>
          <a:lstStyle/>
          <a:p>
            <a:endParaRPr/>
          </a:p>
        </p:txBody>
      </p:sp>
      <p:sp>
        <p:nvSpPr>
          <p:cNvPr id="859" name="Shape 859"/>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Autosomal Recessive</a:t>
            </a:r>
          </a:p>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From </a:t>
            </a:r>
            <a:r>
              <a:rPr sz="1200">
                <a:uFill>
                  <a:solidFill>
                    <a:srgbClr val="000000"/>
                  </a:solidFill>
                </a:uFill>
                <a:latin typeface="Arial"/>
                <a:ea typeface="Arial"/>
                <a:cs typeface="Arial"/>
                <a:sym typeface="Arial"/>
              </a:rPr>
              <a:t>http://www.ucl.ac.uk/~ucbhjow/b241/mendel_1.html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Genes come in pairs, with one copy inherited from each parent.</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Many genes come in a number of variant forms, known as alleles. </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A dominant allele prevails over a normal allele. </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A recessive allele prevails if its counterpart allele on the other chromosome becomes inactivated or lost.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Shape 864"/>
          <p:cNvSpPr>
            <a:spLocks noGrp="1" noRot="1" noChangeAspect="1"/>
          </p:cNvSpPr>
          <p:nvPr>
            <p:ph type="sldImg"/>
          </p:nvPr>
        </p:nvSpPr>
        <p:spPr>
          <a:prstGeom prst="rect">
            <a:avLst/>
          </a:prstGeom>
        </p:spPr>
        <p:txBody>
          <a:bodyPr/>
          <a:lstStyle/>
          <a:p>
            <a:endParaRPr/>
          </a:p>
        </p:txBody>
      </p:sp>
      <p:sp>
        <p:nvSpPr>
          <p:cNvPr id="865" name="Shape 865"/>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endParaRP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endParaRP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Mitochondrial Inheritance</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from http://www.ucl.ac.uk/~ucbhjow/b241/mendel_1.html</a:t>
            </a:r>
          </a:p>
          <a:p>
            <a:pPr marL="40639" marR="40639" defTabSz="914400">
              <a:spcBef>
                <a:spcPts val="400"/>
              </a:spcBef>
              <a:buClr>
                <a:srgbClr val="000000"/>
              </a:buClr>
              <a:buFont typeface="Arial"/>
            </a:pPr>
            <a:r>
              <a:rPr sz="1200">
                <a:uFill>
                  <a:solidFill>
                    <a:srgbClr val="000000"/>
                  </a:solidFill>
                </a:uFill>
                <a:latin typeface="ヒラギノ角ゴ Pro W3"/>
                <a:ea typeface="ヒラギノ角ゴ Pro W3"/>
                <a:cs typeface="ヒラギノ角ゴ Pro W3"/>
                <a:sym typeface="ヒラギノ角ゴ Pro W3"/>
              </a:rPr>
              <a:t>･</a:t>
            </a:r>
            <a:r>
              <a:rPr sz="1200">
                <a:uFill>
                  <a:solidFill>
                    <a:srgbClr val="000000"/>
                  </a:solidFill>
                </a:uFill>
                <a:latin typeface="Arial"/>
                <a:ea typeface="Arial"/>
                <a:cs typeface="Arial"/>
                <a:sym typeface="Arial"/>
              </a:rPr>
              <a:t>The human mitochondrion has a small circular genome of 16,569 bp which is remarkably crowded. It is inherited only through the egg, sperm mitochondria never contribute to the zygote population of mitochondria. There are relatively few human genetic diseases caused by mitochondrial mutations but, because of their maternal transmission, they have a very distinctive pattern of inheritance.</a:t>
            </a:r>
            <a:r>
              <a:rPr sz="1200">
                <a:uFill>
                  <a:solidFill>
                    <a:srgbClr val="000000"/>
                  </a:solidFill>
                </a:uFill>
                <a:latin typeface="ヒラギノ角ゴ Pro W6"/>
                <a:ea typeface="ヒラギノ角ゴ Pro W6"/>
                <a:cs typeface="ヒラギノ角ゴ Pro W6"/>
                <a:sym typeface="ヒラギノ角ゴ Pro W6"/>
              </a:rPr>
              <a:t>･</a:t>
            </a:r>
            <a:r>
              <a:rPr sz="1200" b="1">
                <a:uFill>
                  <a:solidFill>
                    <a:srgbClr val="000000"/>
                  </a:solidFill>
                </a:uFill>
                <a:latin typeface="Arial"/>
                <a:ea typeface="Arial"/>
                <a:cs typeface="Arial"/>
                <a:sym typeface="Arial"/>
              </a:rPr>
              <a:t>A mitochondrial inheritance pedigree</a:t>
            </a:r>
            <a:r>
              <a:rPr sz="1200">
                <a:uFill>
                  <a:solidFill>
                    <a:srgbClr val="000000"/>
                  </a:solidFill>
                </a:uFill>
                <a:latin typeface="ヒラギノ角ゴ Pro W3"/>
                <a:ea typeface="ヒラギノ角ゴ Pro W3"/>
                <a:cs typeface="ヒラギノ角ゴ Pro W3"/>
                <a:sym typeface="ヒラギノ角ゴ Pro W3"/>
              </a:rPr>
              <a:t>･･･</a:t>
            </a:r>
            <a:r>
              <a:rPr sz="1200">
                <a:uFill>
                  <a:solidFill>
                    <a:srgbClr val="000000"/>
                  </a:solidFill>
                </a:uFill>
                <a:latin typeface="Arial"/>
                <a:ea typeface="Arial"/>
                <a:cs typeface="Arial"/>
                <a:sym typeface="Arial"/>
              </a:rPr>
              <a:t>All the children of an affected female but none of the children of an affected male will inherit the disease.</a:t>
            </a:r>
            <a:r>
              <a:rPr sz="1200">
                <a:uFill>
                  <a:solidFill>
                    <a:srgbClr val="000000"/>
                  </a:solidFill>
                </a:uFill>
                <a:latin typeface="ヒラギノ角ゴ Pro W6"/>
                <a:ea typeface="ヒラギノ角ゴ Pro W6"/>
                <a:cs typeface="ヒラギノ角ゴ Pro W6"/>
                <a:sym typeface="ヒラギノ角ゴ Pro W6"/>
              </a:rPr>
              <a:t>･</a:t>
            </a:r>
            <a:r>
              <a:rPr sz="1200" b="1">
                <a:uFill>
                  <a:solidFill>
                    <a:srgbClr val="000000"/>
                  </a:solidFill>
                </a:uFill>
                <a:latin typeface="Arial"/>
                <a:ea typeface="Arial"/>
                <a:cs typeface="Arial"/>
                <a:sym typeface="Arial"/>
              </a:rPr>
              <a:t>uniparental disomy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 name="Shape 871"/>
          <p:cNvSpPr>
            <a:spLocks noGrp="1" noRot="1" noChangeAspect="1"/>
          </p:cNvSpPr>
          <p:nvPr>
            <p:ph type="sldImg"/>
          </p:nvPr>
        </p:nvSpPr>
        <p:spPr>
          <a:prstGeom prst="rect">
            <a:avLst/>
          </a:prstGeom>
        </p:spPr>
        <p:txBody>
          <a:bodyPr/>
          <a:lstStyle/>
          <a:p>
            <a:endParaRPr/>
          </a:p>
        </p:txBody>
      </p:sp>
      <p:sp>
        <p:nvSpPr>
          <p:cNvPr id="872" name="Shape 872"/>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Generic from Athenadiagnostics.com genetics primer (http://www.athenadiagnostics.com/site/content/diagnostic_ed/genetics_primer/part_1.asp}</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In every generation: DOMINANT</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In males and females: Autosomal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Shape 889"/>
          <p:cNvSpPr>
            <a:spLocks noGrp="1" noRot="1" noChangeAspect="1"/>
          </p:cNvSpPr>
          <p:nvPr>
            <p:ph type="sldImg"/>
          </p:nvPr>
        </p:nvSpPr>
        <p:spPr>
          <a:prstGeom prst="rect">
            <a:avLst/>
          </a:prstGeom>
        </p:spPr>
        <p:txBody>
          <a:bodyPr/>
          <a:lstStyle/>
          <a:p>
            <a:endParaRPr/>
          </a:p>
        </p:txBody>
      </p:sp>
      <p:sp>
        <p:nvSpPr>
          <p:cNvPr id="890" name="Shape 890"/>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From http://www1.geneticsolutions.com/PageReq?id=3844:1873</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Mitochondrial Inheritance</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Fathers don’t transmit, just mothers</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All offspring at risk</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hape 895"/>
          <p:cNvSpPr>
            <a:spLocks noGrp="1" noRot="1" noChangeAspect="1"/>
          </p:cNvSpPr>
          <p:nvPr>
            <p:ph type="sldImg"/>
          </p:nvPr>
        </p:nvSpPr>
        <p:spPr>
          <a:prstGeom prst="rect">
            <a:avLst/>
          </a:prstGeom>
        </p:spPr>
        <p:txBody>
          <a:bodyPr/>
          <a:lstStyle/>
          <a:p>
            <a:endParaRPr/>
          </a:p>
        </p:txBody>
      </p:sp>
      <p:sp>
        <p:nvSpPr>
          <p:cNvPr id="896" name="Shape 896"/>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http://www.athenadiagnostics.com/site/content/diagnostic_ed/genetics_primer/part_1.asp</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endParaRP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X-linked Recessive</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What would be helpful to know sometimes to make the determinations easier?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 name="Shape 901"/>
          <p:cNvSpPr>
            <a:spLocks noGrp="1" noRot="1" noChangeAspect="1"/>
          </p:cNvSpPr>
          <p:nvPr>
            <p:ph type="sldImg"/>
          </p:nvPr>
        </p:nvSpPr>
        <p:spPr>
          <a:prstGeom prst="rect">
            <a:avLst/>
          </a:prstGeom>
        </p:spPr>
        <p:txBody>
          <a:bodyPr/>
          <a:lstStyle/>
          <a:p>
            <a:endParaRPr/>
          </a:p>
        </p:txBody>
      </p:sp>
      <p:sp>
        <p:nvSpPr>
          <p:cNvPr id="902" name="Shape 902"/>
          <p:cNvSpPr>
            <a:spLocks noGrp="1"/>
          </p:cNvSpPr>
          <p:nvPr>
            <p:ph type="body" sz="quarter" idx="1"/>
          </p:nvPr>
        </p:nvSpPr>
        <p:spPr>
          <a:prstGeom prst="rect">
            <a:avLst/>
          </a:prstGeom>
        </p:spPr>
        <p:txBody>
          <a:bodyPr/>
          <a:lstStyle/>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X-Linked recessive</a:t>
            </a:r>
          </a:p>
          <a:p>
            <a:pPr marL="40639" marR="40639" defTabSz="914400">
              <a:spcBef>
                <a:spcPts val="400"/>
              </a:spcBef>
              <a:buClr>
                <a:srgbClr val="000220"/>
              </a:buClr>
              <a:buFont typeface="Verdana"/>
            </a:pPr>
            <a:endParaRPr sz="1200">
              <a:solidFill>
                <a:srgbClr val="000220"/>
              </a:solidFill>
              <a:uFill>
                <a:solidFill>
                  <a:srgbClr val="000220"/>
                </a:solidFill>
              </a:uFill>
              <a:latin typeface="Verdana"/>
              <a:ea typeface="Verdana"/>
              <a:cs typeface="Verdana"/>
              <a:sym typeface="Verdana"/>
            </a:endParaRPr>
          </a:p>
          <a:p>
            <a:pPr marL="40639" marR="40639" defTabSz="914400">
              <a:spcBef>
                <a:spcPts val="400"/>
              </a:spcBef>
              <a:buClr>
                <a:srgbClr val="000220"/>
              </a:buClr>
              <a:buFont typeface="Verdana"/>
            </a:pPr>
            <a:r>
              <a:rPr sz="1200">
                <a:solidFill>
                  <a:srgbClr val="000220"/>
                </a:solidFill>
                <a:uFill>
                  <a:solidFill>
                    <a:srgbClr val="000220"/>
                  </a:solidFill>
                </a:uFill>
                <a:latin typeface="Verdana"/>
                <a:ea typeface="Verdana"/>
                <a:cs typeface="Verdana"/>
                <a:sym typeface="Verdana"/>
              </a:rPr>
              <a:t>From: </a:t>
            </a:r>
            <a:r>
              <a:rPr sz="1200">
                <a:uFill>
                  <a:solidFill>
                    <a:srgbClr val="000000"/>
                  </a:solidFill>
                </a:uFill>
                <a:latin typeface="Arial"/>
                <a:ea typeface="Arial"/>
                <a:cs typeface="Arial"/>
                <a:sym typeface="Arial"/>
              </a:rPr>
              <a:t>http://www1.geneticsolutions.com/PageReq?id=3844:1873</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Not in every generation: RECESSIVE</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Affected dads make carrier femailes</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Transmitted through mother</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Only males are affected and sons do not share the phenotype of their father - Thus X-linked</a:t>
            </a:r>
          </a:p>
          <a:p>
            <a:pPr marL="40639" marR="40639" defTabSz="914400">
              <a:spcBef>
                <a:spcPts val="400"/>
              </a:spcBef>
              <a:buClr>
                <a:srgbClr val="000220"/>
              </a:buClr>
              <a:buFont typeface="Verdana"/>
              <a:defRPr sz="1200">
                <a:solidFill>
                  <a:srgbClr val="000220"/>
                </a:solidFill>
                <a:uFill>
                  <a:solidFill>
                    <a:srgbClr val="000220"/>
                  </a:solidFill>
                </a:uFill>
                <a:latin typeface="Verdana"/>
                <a:ea typeface="Verdana"/>
                <a:cs typeface="Verdana"/>
                <a:sym typeface="Verdana"/>
              </a:defRPr>
            </a:pPr>
            <a:r>
              <a:t>Expression of hemophilia skips generations: RECESSIVE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pPr defTabSz="457200">
              <a:defRPr sz="1300">
                <a:latin typeface="Arial"/>
                <a:ea typeface="Arial"/>
                <a:cs typeface="Arial"/>
                <a:sym typeface="Arial"/>
              </a:defRPr>
            </a:pPr>
            <a:r>
              <a:t>Over 11000 traits or disorders in humans exhibit single gene </a:t>
            </a:r>
            <a:r>
              <a:rPr i="1"/>
              <a:t>unifactorial</a:t>
            </a:r>
            <a:r>
              <a:t> or </a:t>
            </a:r>
            <a:r>
              <a:rPr i="1"/>
              <a:t>Mendelian inheritance</a:t>
            </a:r>
            <a:r>
              <a:t>. However, characteristics such as height, and many common familial disorders, such as diabetes, hypertension, etc., do not usually follow a simple pattern of Mendelian inheritance (</a:t>
            </a:r>
            <a:r>
              <a:rPr u="sng">
                <a:solidFill>
                  <a:srgbClr val="011777"/>
                </a:solidFill>
                <a:uFill>
                  <a:solidFill>
                    <a:srgbClr val="011777"/>
                  </a:solidFill>
                </a:uFill>
              </a:rPr>
              <a:t>Ch. 9</a:t>
            </a:r>
            <a:r>
              <a:t>).</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A trait or disorder that is determined by a gene on an autosome is said to show </a:t>
            </a:r>
            <a:r>
              <a:rPr i="1"/>
              <a:t>autosomal inheritance</a:t>
            </a:r>
            <a:r>
              <a:t>, whereas a trait or disorder determined by a gene on one of the sex chromosomes is said to show </a:t>
            </a:r>
            <a:r>
              <a:rPr i="1"/>
              <a:t>sex-linked inheritance</a:t>
            </a:r>
            <a: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Genes come in pairs, with one copy inherited from each parent.</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Many genes come in a number of variant forms, known as alleles. </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A dominant allele prevails over a normal allele. </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A recessive allele prevails if its counterpart allele on the other chromosome becomes inactivated or lost.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pPr defTabSz="457200">
              <a:defRPr sz="1920">
                <a:latin typeface="Arial"/>
                <a:ea typeface="Arial"/>
                <a:cs typeface="Arial"/>
                <a:sym typeface="Arial"/>
              </a:defRPr>
            </a:pPr>
            <a:r>
              <a:t>An autosomal dominant trait is one which manifests in the heterozygous state, i.e. in a person possessing both an abnormal or mutant allele and the normal allele. It is often possible to trace a dominantly inherited trait or disorder through many generations of a family (</a:t>
            </a:r>
            <a:r>
              <a:rPr u="sng">
                <a:solidFill>
                  <a:srgbClr val="011777"/>
                </a:solidFill>
                <a:uFill>
                  <a:solidFill>
                    <a:srgbClr val="011777"/>
                  </a:solidFill>
                </a:uFill>
              </a:rPr>
              <a:t>Fig. 7.2</a:t>
            </a:r>
            <a:r>
              <a:t>). In South Africa the vast majority of cases of porphyria variegata can be traced back to one couple in the late seventeenth century. This is a metabolic disorder characterized by skin blistering through increased sensitivity to sunlight and the excretion of urine that becomes 'port wine' colored on standing as a result of the presence of porphyrins (</a:t>
            </a:r>
            <a:r>
              <a:rPr u="sng">
                <a:solidFill>
                  <a:srgbClr val="011777"/>
                </a:solidFill>
                <a:uFill>
                  <a:solidFill>
                    <a:srgbClr val="011777"/>
                  </a:solidFill>
                </a:uFill>
              </a:rPr>
              <a:t>p. 175</a:t>
            </a:r>
            <a:r>
              <a:t>) (</a:t>
            </a:r>
            <a:r>
              <a:rPr u="sng">
                <a:solidFill>
                  <a:srgbClr val="011777"/>
                </a:solidFill>
                <a:uFill>
                  <a:solidFill>
                    <a:srgbClr val="011777"/>
                  </a:solidFill>
                </a:uFill>
              </a:rPr>
              <a:t>Fig. 7.3</a:t>
            </a:r>
            <a:r>
              <a:t>). This pattern of inheritance is sometimes referred to as 'vertical' transmission and is confirmed when male-male (i.e. father to son) transmission is observed.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pPr defTabSz="457200">
              <a:lnSpc>
                <a:spcPts val="3400"/>
              </a:lnSpc>
              <a:spcBef>
                <a:spcPts val="600"/>
              </a:spcBef>
              <a:defRPr sz="1300">
                <a:latin typeface="Helvetica"/>
                <a:ea typeface="Helvetica"/>
                <a:cs typeface="Helvetica"/>
                <a:sym typeface="Helvetica"/>
              </a:defRPr>
            </a:pPr>
            <a:r>
              <a:rPr b="1"/>
              <a:t>Huntington's disease</a:t>
            </a:r>
            <a:r>
              <a:t>, </a:t>
            </a:r>
            <a:r>
              <a:rPr b="1"/>
              <a:t>chorea</a:t>
            </a:r>
            <a:r>
              <a:t>, or </a:t>
            </a:r>
            <a:r>
              <a:rPr b="1"/>
              <a:t>disorder</a:t>
            </a:r>
            <a:r>
              <a:t> (</a:t>
            </a:r>
            <a:r>
              <a:rPr b="1"/>
              <a:t>HD</a:t>
            </a:r>
            <a:r>
              <a:t>), is an incurable </a:t>
            </a:r>
            <a:r>
              <a:rPr u="sng">
                <a:solidFill>
                  <a:srgbClr val="0847C2"/>
                </a:solidFill>
                <a:hlinkClick r:id="rId3"/>
              </a:rPr>
              <a:t>neurodegenerative</a:t>
            </a:r>
            <a:r>
              <a:t> </a:t>
            </a:r>
            <a:r>
              <a:rPr u="sng">
                <a:solidFill>
                  <a:srgbClr val="0847C2"/>
                </a:solidFill>
                <a:hlinkClick r:id="rId4"/>
              </a:rPr>
              <a:t>genetic disorder</a:t>
            </a:r>
            <a:r>
              <a:t> that affects muscle coordination and some </a:t>
            </a:r>
            <a:r>
              <a:rPr u="sng">
                <a:solidFill>
                  <a:srgbClr val="0847C2"/>
                </a:solidFill>
                <a:hlinkClick r:id="rId5"/>
              </a:rPr>
              <a:t>cognitive</a:t>
            </a:r>
            <a:r>
              <a:t> functions, typically becoming noticeable in middle age. It is the most common genetic cause of abnormal involuntary writhing movements called </a:t>
            </a:r>
            <a:r>
              <a:rPr u="sng">
                <a:solidFill>
                  <a:srgbClr val="0847C2"/>
                </a:solidFill>
                <a:hlinkClick r:id="rId6"/>
              </a:rPr>
              <a:t>chorea</a:t>
            </a:r>
            <a:r>
              <a:t>. It is much more common in people of Western Europe descent than in those from Asia or Africa. The disease is caused by a </a:t>
            </a:r>
            <a:r>
              <a:rPr u="sng">
                <a:solidFill>
                  <a:srgbClr val="0847C2"/>
                </a:solidFill>
                <a:hlinkClick r:id="rId7"/>
              </a:rPr>
              <a:t>dominant</a:t>
            </a:r>
            <a:r>
              <a:t> </a:t>
            </a:r>
            <a:r>
              <a:rPr u="sng">
                <a:solidFill>
                  <a:srgbClr val="0847C2"/>
                </a:solidFill>
                <a:hlinkClick r:id="rId8"/>
              </a:rPr>
              <a:t>mutation</a:t>
            </a:r>
            <a:r>
              <a:t> on either of the two copies of a specific </a:t>
            </a:r>
            <a:r>
              <a:rPr u="sng">
                <a:solidFill>
                  <a:srgbClr val="0847C2"/>
                </a:solidFill>
                <a:hlinkClick r:id="rId9"/>
              </a:rPr>
              <a:t>gene</a:t>
            </a:r>
            <a:r>
              <a:t>, located on an </a:t>
            </a:r>
            <a:r>
              <a:rPr u="sng">
                <a:solidFill>
                  <a:srgbClr val="0847C2"/>
                </a:solidFill>
                <a:hlinkClick r:id="rId10"/>
              </a:rPr>
              <a:t>autosomal chromosome</a:t>
            </a:r>
            <a:r>
              <a:t>. Any child of an affected parent has a 50% chance of inheriting the disease. In rare situations where both parents have an affected gene, or either parent has two affected copies, this chance is greatly increased. Physical symptoms of Huntington's disease can begin at any age from infancy to old age, but usually begin between 35 and 44 years of age. On rare occasions, when symptoms begin before about 20 years of age, they progress faster and vary slightly, and the disease is classified as </a:t>
            </a:r>
            <a:r>
              <a:rPr b="1"/>
              <a:t>juvenile</a:t>
            </a:r>
            <a:r>
              <a:t>, </a:t>
            </a:r>
            <a:r>
              <a:rPr b="1"/>
              <a:t>akinetic-rigid</a:t>
            </a:r>
            <a:r>
              <a:t> or </a:t>
            </a:r>
            <a:r>
              <a:rPr b="1"/>
              <a:t>Westphal variant</a:t>
            </a:r>
            <a:r>
              <a:t> </a:t>
            </a:r>
            <a:r>
              <a:rPr b="1"/>
              <a:t>HD</a:t>
            </a:r>
            <a:r>
              <a:t>.</a:t>
            </a:r>
          </a:p>
          <a:p>
            <a:pPr defTabSz="457200">
              <a:lnSpc>
                <a:spcPts val="3400"/>
              </a:lnSpc>
              <a:spcBef>
                <a:spcPts val="600"/>
              </a:spcBef>
              <a:defRPr sz="1300">
                <a:latin typeface="Helvetica"/>
                <a:ea typeface="Helvetica"/>
                <a:cs typeface="Helvetica"/>
                <a:sym typeface="Helvetica"/>
              </a:defRPr>
            </a:pPr>
            <a:r>
              <a:t>The </a:t>
            </a:r>
            <a:r>
              <a:rPr u="sng">
                <a:solidFill>
                  <a:srgbClr val="0847C2"/>
                </a:solidFill>
                <a:hlinkClick r:id="rId11"/>
              </a:rPr>
              <a:t>Huntingtin</a:t>
            </a:r>
            <a:r>
              <a:t> gene normally provides the </a:t>
            </a:r>
            <a:r>
              <a:rPr u="sng">
                <a:solidFill>
                  <a:srgbClr val="0847C2"/>
                </a:solidFill>
                <a:hlinkClick r:id="rId12"/>
              </a:rPr>
              <a:t>genetic code</a:t>
            </a:r>
            <a:r>
              <a:t> for a protein that is also called "huntingtin". The mutation of the Huntingtin gene codes for a different form of the protein, whose presence results in gradual damage to specific areas of the brain. The exact way this happens is not fully understood. </a:t>
            </a:r>
            <a:r>
              <a:rPr u="sng">
                <a:solidFill>
                  <a:srgbClr val="0847C2"/>
                </a:solidFill>
                <a:hlinkClick r:id="rId13"/>
              </a:rPr>
              <a:t>Genetic testing</a:t>
            </a:r>
            <a:r>
              <a:t>, which has been possible since the discovery of the mutation, can be performed before the onset of symptoms in the relatives of an affected individual, as an antenatal test, and also on test-tube embryos, raising ethical debates. </a:t>
            </a:r>
            <a:r>
              <a:rPr u="sng">
                <a:solidFill>
                  <a:srgbClr val="0847C2"/>
                </a:solidFill>
                <a:hlinkClick r:id="rId14"/>
              </a:rPr>
              <a:t>Genetic counseling</a:t>
            </a:r>
            <a:r>
              <a:t> has developed to inform and aid individuals considering genetic testing and has become a model for other </a:t>
            </a:r>
            <a:r>
              <a:rPr u="sng">
                <a:solidFill>
                  <a:srgbClr val="0847C2"/>
                </a:solidFill>
                <a:hlinkClick r:id="rId7"/>
              </a:rPr>
              <a:t>genetically dominant</a:t>
            </a:r>
            <a:r>
              <a:t> diseases.</a:t>
            </a:r>
          </a:p>
          <a:p>
            <a:pPr defTabSz="457200">
              <a:lnSpc>
                <a:spcPts val="3400"/>
              </a:lnSpc>
              <a:spcBef>
                <a:spcPts val="600"/>
              </a:spcBef>
              <a:defRPr sz="1300">
                <a:latin typeface="Helvetica"/>
                <a:ea typeface="Helvetica"/>
                <a:cs typeface="Helvetica"/>
                <a:sym typeface="Helvetica"/>
              </a:defRPr>
            </a:pPr>
            <a:r>
              <a:t>The exact way HD affects an individual varies and can differ even between members of the same family, but the symptoms progress predictably for most individuals. The earliest symptoms are a general lack of coordination and an unsteady gait. As the disease advances, uncoordinated, jerky body movements become more apparent, along with a decline in mental abilities and behavioral and </a:t>
            </a:r>
            <a:r>
              <a:rPr u="sng">
                <a:solidFill>
                  <a:srgbClr val="0847C2"/>
                </a:solidFill>
                <a:hlinkClick r:id="rId15"/>
              </a:rPr>
              <a:t>psychiatric</a:t>
            </a:r>
            <a:r>
              <a:t> problems. Physical abilities are gradually impeded until coordinated movement becomes very difficult, and mental abilities generally decline into </a:t>
            </a:r>
            <a:r>
              <a:rPr u="sng">
                <a:solidFill>
                  <a:srgbClr val="0847C2"/>
                </a:solidFill>
                <a:hlinkClick r:id="rId16"/>
              </a:rPr>
              <a:t>dementia</a:t>
            </a:r>
            <a:r>
              <a:t>. Although the disorder itself is not fatal, complications such as </a:t>
            </a:r>
            <a:r>
              <a:rPr u="sng">
                <a:solidFill>
                  <a:srgbClr val="0847C2"/>
                </a:solidFill>
                <a:hlinkClick r:id="rId17"/>
              </a:rPr>
              <a:t>pneumonia</a:t>
            </a:r>
            <a:r>
              <a:t>, </a:t>
            </a:r>
            <a:r>
              <a:rPr u="sng">
                <a:solidFill>
                  <a:srgbClr val="0847C2"/>
                </a:solidFill>
                <a:hlinkClick r:id="rId18"/>
              </a:rPr>
              <a:t>heart disease</a:t>
            </a:r>
            <a:r>
              <a:t>, and physical injury from falls reduce life expectancy to around twenty years after symptoms begin. There is no cure for HD, and full-time care is often required in the later stages of the disease, but there are emerging treatments to relieve some of its symptoms.</a:t>
            </a:r>
          </a:p>
          <a:p>
            <a:pPr defTabSz="457200">
              <a:lnSpc>
                <a:spcPts val="3400"/>
              </a:lnSpc>
              <a:spcBef>
                <a:spcPts val="600"/>
              </a:spcBef>
              <a:defRPr sz="1300">
                <a:latin typeface="Helvetica"/>
                <a:ea typeface="Helvetica"/>
                <a:cs typeface="Helvetica"/>
                <a:sym typeface="Helvetica"/>
              </a:defRPr>
            </a:pPr>
            <a:r>
              <a:rPr u="sng">
                <a:solidFill>
                  <a:srgbClr val="0847C2"/>
                </a:solidFill>
                <a:hlinkClick r:id="rId19"/>
              </a:rPr>
              <a:t>Self-help support</a:t>
            </a:r>
            <a:r>
              <a:t> organizations, first founded in the 1960s and increasing in number, have been working to increase public awareness, to provide support for individuals and their families, and to promote research. These organizations were instrumental in finding the gene in 1993. Since that time there have been important discoveries every few years and understanding of the disease is improving. Current research directions include determining the exact mechanism of the disease, improving </a:t>
            </a:r>
            <a:r>
              <a:rPr u="sng">
                <a:solidFill>
                  <a:srgbClr val="0847C2"/>
                </a:solidFill>
                <a:hlinkClick r:id="rId20"/>
              </a:rPr>
              <a:t>animal models</a:t>
            </a:r>
            <a:r>
              <a:t> to expedite research, clinical trials of pharmaceuticals to treat symptoms or slow the progression of the disease, and studying procedures such as </a:t>
            </a:r>
            <a:r>
              <a:rPr u="sng">
                <a:solidFill>
                  <a:srgbClr val="0847C2"/>
                </a:solidFill>
                <a:hlinkClick r:id="rId21"/>
              </a:rPr>
              <a:t>stem cell therapy</a:t>
            </a:r>
            <a:r>
              <a:t> with the goal of repairing damage caused by the disease.</a:t>
            </a:r>
          </a:p>
          <a:p>
            <a:pPr defTabSz="457200">
              <a:lnSpc>
                <a:spcPts val="4100"/>
              </a:lnSpc>
              <a:spcBef>
                <a:spcPts val="1100"/>
              </a:spcBef>
              <a:defRPr sz="1900">
                <a:latin typeface="Helvetica"/>
                <a:ea typeface="Helvetica"/>
                <a:cs typeface="Helvetica"/>
                <a:sym typeface="Helvetica"/>
              </a:defRPr>
            </a:pPr>
            <a:r>
              <a:t>Signs and symptoms</a:t>
            </a:r>
          </a:p>
          <a:p>
            <a:pPr defTabSz="457200">
              <a:lnSpc>
                <a:spcPts val="3400"/>
              </a:lnSpc>
              <a:spcBef>
                <a:spcPts val="600"/>
              </a:spcBef>
              <a:defRPr sz="1300">
                <a:latin typeface="Helvetica"/>
                <a:ea typeface="Helvetica"/>
                <a:cs typeface="Helvetica"/>
                <a:sym typeface="Helvetica"/>
              </a:defRPr>
            </a:pPr>
            <a:r>
              <a:t>Symptoms of Huntington's disease commonly become noticeable between the ages of 35 and 44 years, but they can begin at any age from infancy,</a:t>
            </a:r>
            <a:r>
              <a:rPr sz="1100" u="sng">
                <a:solidFill>
                  <a:srgbClr val="0847C2"/>
                </a:solidFill>
                <a:hlinkClick r:id="rId22"/>
              </a:rPr>
              <a:t>[1]</a:t>
            </a:r>
            <a:r>
              <a:t> </a:t>
            </a:r>
            <a:r>
              <a:rPr sz="1100" u="sng">
                <a:solidFill>
                  <a:srgbClr val="0847C2"/>
                </a:solidFill>
                <a:hlinkClick r:id="rId23"/>
              </a:rPr>
              <a:t>[2]</a:t>
            </a:r>
            <a:r>
              <a:t> often when affected individuals have had children.</a:t>
            </a:r>
            <a:r>
              <a:rPr sz="1100" u="sng">
                <a:solidFill>
                  <a:srgbClr val="0847C2"/>
                </a:solidFill>
                <a:hlinkClick r:id="rId22"/>
              </a:rPr>
              <a:t>[1]</a:t>
            </a:r>
            <a:r>
              <a:t> In the early stages, there are subtle changes in personality, </a:t>
            </a:r>
            <a:r>
              <a:rPr u="sng">
                <a:solidFill>
                  <a:srgbClr val="0847C2"/>
                </a:solidFill>
                <a:hlinkClick r:id="rId24"/>
              </a:rPr>
              <a:t>cognition</a:t>
            </a:r>
            <a:r>
              <a:t>, or physical skills.</a:t>
            </a:r>
            <a:r>
              <a:rPr sz="1100" u="sng">
                <a:solidFill>
                  <a:srgbClr val="0847C2"/>
                </a:solidFill>
                <a:hlinkClick r:id="rId22"/>
              </a:rPr>
              <a:t>[1]</a:t>
            </a:r>
            <a:r>
              <a:t> The physical symptoms are usually the first to be noticed, as cognitive and </a:t>
            </a:r>
            <a:r>
              <a:rPr u="sng">
                <a:solidFill>
                  <a:srgbClr val="0847C2"/>
                </a:solidFill>
                <a:hlinkClick r:id="rId15"/>
              </a:rPr>
              <a:t>psychiatric</a:t>
            </a:r>
            <a:r>
              <a:t> symptoms are generally not severe enough to be recognized on their own at the earlier stages.</a:t>
            </a:r>
            <a:r>
              <a:rPr sz="1100" u="sng">
                <a:solidFill>
                  <a:srgbClr val="0847C2"/>
                </a:solidFill>
                <a:hlinkClick r:id="rId22"/>
              </a:rPr>
              <a:t>[1]</a:t>
            </a:r>
            <a:r>
              <a:t> Almost everyone with Huntington's disease eventually exhibits similar physical symptoms, but the onset, progression and extent of cognitive and psychiatric symptoms vary significantly between individuals.</a:t>
            </a:r>
            <a:r>
              <a:rPr sz="1100" u="sng">
                <a:solidFill>
                  <a:srgbClr val="0847C2"/>
                </a:solidFill>
                <a:hlinkClick r:id="rId25"/>
              </a:rPr>
              <a:t>[3]</a:t>
            </a:r>
            <a:r>
              <a:rPr sz="1100" u="sng">
                <a:solidFill>
                  <a:srgbClr val="0847C2"/>
                </a:solidFill>
                <a:hlinkClick r:id="rId26"/>
              </a:rPr>
              <a:t>[4]</a:t>
            </a:r>
          </a:p>
          <a:p>
            <a:pPr defTabSz="457200">
              <a:lnSpc>
                <a:spcPts val="3400"/>
              </a:lnSpc>
              <a:spcBef>
                <a:spcPts val="600"/>
              </a:spcBef>
              <a:defRPr sz="1300">
                <a:latin typeface="Helvetica"/>
                <a:ea typeface="Helvetica"/>
                <a:cs typeface="Helvetica"/>
                <a:sym typeface="Helvetica"/>
              </a:defRPr>
            </a:pPr>
            <a:r>
              <a:t>The most characteristic initial physical symptoms are jerky, random, and uncontrollable movements called </a:t>
            </a:r>
            <a:r>
              <a:rPr u="sng">
                <a:solidFill>
                  <a:srgbClr val="0847C2"/>
                </a:solidFill>
                <a:hlinkClick r:id="rId6"/>
              </a:rPr>
              <a:t>chorea</a:t>
            </a:r>
            <a:r>
              <a:t>.</a:t>
            </a:r>
            <a:r>
              <a:rPr sz="1100" u="sng">
                <a:solidFill>
                  <a:srgbClr val="0847C2"/>
                </a:solidFill>
                <a:hlinkClick r:id="rId22"/>
              </a:rPr>
              <a:t>[1]</a:t>
            </a:r>
            <a:r>
              <a:t> Chorea may be initially exhibited as general restlessness, small unintentionally initiated or uncompleted motions, lack of coordination, or slowed </a:t>
            </a:r>
            <a:r>
              <a:rPr u="sng">
                <a:solidFill>
                  <a:srgbClr val="0847C2"/>
                </a:solidFill>
                <a:hlinkClick r:id="rId27"/>
              </a:rPr>
              <a:t>saccadic eye movements</a:t>
            </a:r>
            <a:r>
              <a:t>.</a:t>
            </a:r>
            <a:r>
              <a:rPr sz="1100" u="sng">
                <a:solidFill>
                  <a:srgbClr val="0847C2"/>
                </a:solidFill>
                <a:hlinkClick r:id="rId22"/>
              </a:rPr>
              <a:t>[1]</a:t>
            </a:r>
            <a:r>
              <a:t> These minor motor abnormalities usually precede more obvious signs of motor dysfunction by at least three years.</a:t>
            </a:r>
            <a:r>
              <a:rPr sz="1100" u="sng">
                <a:solidFill>
                  <a:srgbClr val="0847C2"/>
                </a:solidFill>
                <a:hlinkClick r:id="rId25"/>
              </a:rPr>
              <a:t>[3]</a:t>
            </a:r>
            <a:r>
              <a:t> The clear appearance of symptoms such as rigidity, writhing motions or </a:t>
            </a:r>
            <a:r>
              <a:rPr u="sng">
                <a:solidFill>
                  <a:srgbClr val="0847C2"/>
                </a:solidFill>
                <a:hlinkClick r:id="rId28"/>
              </a:rPr>
              <a:t>abnormal posturing</a:t>
            </a:r>
            <a:r>
              <a:t> appear as the disorder progresses.</a:t>
            </a:r>
            <a:r>
              <a:rPr sz="1100" u="sng">
                <a:solidFill>
                  <a:srgbClr val="0847C2"/>
                </a:solidFill>
                <a:hlinkClick r:id="rId29"/>
              </a:rPr>
              <a:t>[5]</a:t>
            </a:r>
            <a:r>
              <a:t> These are signs that the system in the brain that is responsible for movement is affected.</a:t>
            </a:r>
            <a:r>
              <a:rPr sz="1100" u="sng">
                <a:solidFill>
                  <a:srgbClr val="0847C2"/>
                </a:solidFill>
                <a:hlinkClick r:id="rId30"/>
              </a:rPr>
              <a:t>[6]</a:t>
            </a:r>
            <a:r>
              <a:t> </a:t>
            </a:r>
            <a:r>
              <a:rPr u="sng">
                <a:solidFill>
                  <a:srgbClr val="0847C2"/>
                </a:solidFill>
                <a:hlinkClick r:id="rId31"/>
              </a:rPr>
              <a:t>Psychomotor</a:t>
            </a:r>
            <a:r>
              <a:t> functions become increasingly impaired, such that any action that requires muscle control is affected. Common consequences are physical instability, abnormal facial expression, and difficulties chewing, </a:t>
            </a:r>
            <a:r>
              <a:rPr u="sng">
                <a:solidFill>
                  <a:srgbClr val="0847C2"/>
                </a:solidFill>
                <a:hlinkClick r:id="rId32"/>
              </a:rPr>
              <a:t>swallowing</a:t>
            </a:r>
            <a:r>
              <a:t> and </a:t>
            </a:r>
            <a:r>
              <a:rPr u="sng">
                <a:solidFill>
                  <a:srgbClr val="0847C2"/>
                </a:solidFill>
                <a:hlinkClick r:id="rId33"/>
              </a:rPr>
              <a:t>speaking</a:t>
            </a:r>
            <a:r>
              <a:t>.</a:t>
            </a:r>
            <a:r>
              <a:rPr sz="1100" u="sng">
                <a:solidFill>
                  <a:srgbClr val="0847C2"/>
                </a:solidFill>
                <a:hlinkClick r:id="rId29"/>
              </a:rPr>
              <a:t>[5]</a:t>
            </a:r>
            <a:r>
              <a:t> Eating difficulties commonly cause weight loss and may lead to malnutrition.</a:t>
            </a:r>
            <a:r>
              <a:rPr sz="1100" u="sng">
                <a:solidFill>
                  <a:srgbClr val="0847C2"/>
                </a:solidFill>
                <a:hlinkClick r:id="rId34"/>
              </a:rPr>
              <a:t>[7]</a:t>
            </a:r>
            <a:r>
              <a:rPr sz="1100" u="sng">
                <a:solidFill>
                  <a:srgbClr val="0847C2"/>
                </a:solidFill>
                <a:hlinkClick r:id="rId35"/>
              </a:rPr>
              <a:t>[8]</a:t>
            </a:r>
            <a:r>
              <a:t> </a:t>
            </a:r>
            <a:r>
              <a:rPr u="sng">
                <a:solidFill>
                  <a:srgbClr val="0847C2"/>
                </a:solidFill>
                <a:hlinkClick r:id="rId36"/>
              </a:rPr>
              <a:t>Sleep disturbances</a:t>
            </a:r>
            <a:r>
              <a:t> are also associated symptoms.</a:t>
            </a:r>
            <a:r>
              <a:rPr sz="1100" u="sng">
                <a:solidFill>
                  <a:srgbClr val="0847C2"/>
                </a:solidFill>
                <a:hlinkClick r:id="rId37"/>
              </a:rPr>
              <a:t>[9]</a:t>
            </a:r>
            <a:r>
              <a:t> Juvenile HD differs from these symptoms in that it generally progresses faster and chorea is exhibited briefly, if at all, with rigidity being the dominant symptom. </a:t>
            </a:r>
            <a:r>
              <a:rPr u="sng">
                <a:solidFill>
                  <a:srgbClr val="0847C2"/>
                </a:solidFill>
                <a:hlinkClick r:id="rId38"/>
              </a:rPr>
              <a:t>Seizures</a:t>
            </a:r>
            <a:r>
              <a:t> are also a common symptom of</a:t>
            </a:r>
          </a:p>
          <a:p>
            <a:pPr defTabSz="457200">
              <a:lnSpc>
                <a:spcPts val="3400"/>
              </a:lnSpc>
              <a:spcBef>
                <a:spcPts val="600"/>
              </a:spcBef>
              <a:defRPr sz="1300">
                <a:latin typeface="Helvetica"/>
                <a:ea typeface="Helvetica"/>
                <a:cs typeface="Helvetica"/>
                <a:sym typeface="Helvetica"/>
              </a:defRPr>
            </a:pPr>
            <a:r>
              <a:t>Cognitive abilities are impaired progressively.</a:t>
            </a:r>
            <a:r>
              <a:rPr sz="1100" u="sng">
                <a:solidFill>
                  <a:srgbClr val="0847C2"/>
                </a:solidFill>
                <a:hlinkClick r:id="rId30"/>
              </a:rPr>
              <a:t>[6]</a:t>
            </a:r>
            <a:r>
              <a:t> Especially affected are </a:t>
            </a:r>
            <a:r>
              <a:rPr u="sng">
                <a:solidFill>
                  <a:srgbClr val="0847C2"/>
                </a:solidFill>
                <a:hlinkClick r:id="rId39"/>
              </a:rPr>
              <a:t>executive functions</a:t>
            </a:r>
            <a:r>
              <a:t> which include planning, cognitive flexibility, </a:t>
            </a:r>
            <a:r>
              <a:rPr u="sng">
                <a:solidFill>
                  <a:srgbClr val="0847C2"/>
                </a:solidFill>
                <a:hlinkClick r:id="rId40"/>
              </a:rPr>
              <a:t>abstract thinking</a:t>
            </a:r>
            <a:r>
              <a:t>, rule acquisition, initiating appropriate actions and inhibiting inappropriate actions.</a:t>
            </a:r>
            <a:r>
              <a:rPr sz="1100" u="sng">
                <a:solidFill>
                  <a:srgbClr val="0847C2"/>
                </a:solidFill>
                <a:hlinkClick r:id="rId30"/>
              </a:rPr>
              <a:t>[6]</a:t>
            </a:r>
            <a:r>
              <a:t> As the disease progresses, </a:t>
            </a:r>
            <a:r>
              <a:rPr u="sng">
                <a:solidFill>
                  <a:srgbClr val="0847C2"/>
                </a:solidFill>
                <a:hlinkClick r:id="rId41"/>
              </a:rPr>
              <a:t>memory</a:t>
            </a:r>
            <a:r>
              <a:t> deficits tend to appear. Reported impairments range from </a:t>
            </a:r>
            <a:r>
              <a:rPr u="sng">
                <a:solidFill>
                  <a:srgbClr val="0847C2"/>
                </a:solidFill>
                <a:hlinkClick r:id="rId42"/>
              </a:rPr>
              <a:t>short-term memory</a:t>
            </a:r>
            <a:r>
              <a:t> deficits to </a:t>
            </a:r>
            <a:r>
              <a:rPr u="sng">
                <a:solidFill>
                  <a:srgbClr val="0847C2"/>
                </a:solidFill>
                <a:hlinkClick r:id="rId43"/>
              </a:rPr>
              <a:t>long-term memory</a:t>
            </a:r>
            <a:r>
              <a:t> difficulties, including deficits in </a:t>
            </a:r>
            <a:r>
              <a:rPr u="sng">
                <a:solidFill>
                  <a:srgbClr val="0847C2"/>
                </a:solidFill>
                <a:hlinkClick r:id="rId44"/>
              </a:rPr>
              <a:t>episodic</a:t>
            </a:r>
            <a:r>
              <a:t> (memory of one's life), </a:t>
            </a:r>
            <a:r>
              <a:rPr u="sng">
                <a:solidFill>
                  <a:srgbClr val="0847C2"/>
                </a:solidFill>
                <a:hlinkClick r:id="rId45"/>
              </a:rPr>
              <a:t>procedural</a:t>
            </a:r>
            <a:r>
              <a:t> (memory of the body of how to perform an activity) and </a:t>
            </a:r>
            <a:r>
              <a:rPr u="sng">
                <a:solidFill>
                  <a:srgbClr val="0847C2"/>
                </a:solidFill>
                <a:hlinkClick r:id="rId46"/>
              </a:rPr>
              <a:t>working memory</a:t>
            </a:r>
            <a:r>
              <a:t>.</a:t>
            </a:r>
            <a:r>
              <a:rPr sz="1100" u="sng">
                <a:solidFill>
                  <a:srgbClr val="0847C2"/>
                </a:solidFill>
                <a:hlinkClick r:id="rId30"/>
              </a:rPr>
              <a:t>[6]</a:t>
            </a:r>
            <a:r>
              <a:t> Cognitive problems tend to worsen over time, ultimately leading to </a:t>
            </a:r>
            <a:r>
              <a:rPr u="sng">
                <a:solidFill>
                  <a:srgbClr val="0847C2"/>
                </a:solidFill>
                <a:hlinkClick r:id="rId16"/>
              </a:rPr>
              <a:t>dementia</a:t>
            </a:r>
            <a:r>
              <a:t>.</a:t>
            </a:r>
            <a:r>
              <a:rPr sz="1100" u="sng">
                <a:solidFill>
                  <a:srgbClr val="0847C2"/>
                </a:solidFill>
                <a:hlinkClick r:id="rId30"/>
              </a:rPr>
              <a:t>[6]</a:t>
            </a:r>
            <a:r>
              <a:t> This pattern of deficits has been called a "</a:t>
            </a:r>
            <a:r>
              <a:rPr u="sng">
                <a:solidFill>
                  <a:srgbClr val="0847C2"/>
                </a:solidFill>
                <a:hlinkClick r:id="rId47"/>
              </a:rPr>
              <a:t>subcortical dementia</a:t>
            </a:r>
            <a:r>
              <a:t>" syndrome to separate it from the typical effects of "</a:t>
            </a:r>
            <a:r>
              <a:rPr u="sng">
                <a:solidFill>
                  <a:srgbClr val="0847C2"/>
                </a:solidFill>
                <a:hlinkClick r:id="rId48"/>
              </a:rPr>
              <a:t>cortical dementias</a:t>
            </a:r>
            <a:r>
              <a:t>" such as </a:t>
            </a:r>
            <a:r>
              <a:rPr u="sng">
                <a:solidFill>
                  <a:srgbClr val="0847C2"/>
                </a:solidFill>
                <a:hlinkClick r:id="rId49"/>
              </a:rPr>
              <a:t>Alzheimer's disease</a:t>
            </a:r>
            <a:r>
              <a:t>.</a:t>
            </a:r>
            <a:r>
              <a:rPr sz="1100" u="sng">
                <a:solidFill>
                  <a:srgbClr val="0847C2"/>
                </a:solidFill>
                <a:hlinkClick r:id="rId30"/>
              </a:rPr>
              <a:t>[6]</a:t>
            </a:r>
          </a:p>
          <a:p>
            <a:pPr defTabSz="457200">
              <a:lnSpc>
                <a:spcPts val="3400"/>
              </a:lnSpc>
              <a:spcBef>
                <a:spcPts val="600"/>
              </a:spcBef>
              <a:defRPr sz="1300">
                <a:latin typeface="Helvetica"/>
                <a:ea typeface="Helvetica"/>
                <a:cs typeface="Helvetica"/>
                <a:sym typeface="Helvetica"/>
              </a:defRPr>
            </a:pPr>
            <a:r>
              <a:t>Reported </a:t>
            </a:r>
            <a:r>
              <a:rPr u="sng">
                <a:solidFill>
                  <a:srgbClr val="0847C2"/>
                </a:solidFill>
                <a:hlinkClick r:id="rId50"/>
              </a:rPr>
              <a:t>neuropsychiatric</a:t>
            </a:r>
            <a:r>
              <a:t> manifestations are </a:t>
            </a:r>
            <a:r>
              <a:rPr u="sng">
                <a:solidFill>
                  <a:srgbClr val="0847C2"/>
                </a:solidFill>
                <a:hlinkClick r:id="rId51"/>
              </a:rPr>
              <a:t>anxiety</a:t>
            </a:r>
            <a:r>
              <a:t>, </a:t>
            </a:r>
            <a:r>
              <a:rPr u="sng">
                <a:solidFill>
                  <a:srgbClr val="0847C2"/>
                </a:solidFill>
                <a:hlinkClick r:id="rId52"/>
              </a:rPr>
              <a:t>depression</a:t>
            </a:r>
            <a:r>
              <a:t>, a reduced display of emotions (</a:t>
            </a:r>
            <a:r>
              <a:rPr u="sng">
                <a:solidFill>
                  <a:srgbClr val="0847C2"/>
                </a:solidFill>
                <a:hlinkClick r:id="rId53"/>
              </a:rPr>
              <a:t>blunted affect</a:t>
            </a:r>
            <a:r>
              <a:t>), </a:t>
            </a:r>
            <a:r>
              <a:rPr u="sng">
                <a:solidFill>
                  <a:srgbClr val="0847C2"/>
                </a:solidFill>
                <a:hlinkClick r:id="rId54"/>
              </a:rPr>
              <a:t>egocentrism</a:t>
            </a:r>
            <a:r>
              <a:t>, </a:t>
            </a:r>
            <a:r>
              <a:rPr u="sng">
                <a:solidFill>
                  <a:srgbClr val="0847C2"/>
                </a:solidFill>
                <a:hlinkClick r:id="rId55"/>
              </a:rPr>
              <a:t>aggression</a:t>
            </a:r>
            <a:r>
              <a:t>, and </a:t>
            </a:r>
            <a:r>
              <a:rPr u="sng">
                <a:solidFill>
                  <a:srgbClr val="0847C2"/>
                </a:solidFill>
                <a:hlinkClick r:id="rId56"/>
              </a:rPr>
              <a:t>compulsive behavior</a:t>
            </a:r>
            <a:r>
              <a:t>, the latter of which can cause or worsen </a:t>
            </a:r>
            <a:r>
              <a:rPr u="sng">
                <a:solidFill>
                  <a:srgbClr val="0847C2"/>
                </a:solidFill>
                <a:hlinkClick r:id="rId57"/>
              </a:rPr>
              <a:t>addictions</a:t>
            </a:r>
            <a:r>
              <a:t>, including </a:t>
            </a:r>
            <a:r>
              <a:rPr u="sng">
                <a:solidFill>
                  <a:srgbClr val="0847C2"/>
                </a:solidFill>
                <a:hlinkClick r:id="rId58"/>
              </a:rPr>
              <a:t>alcoholism</a:t>
            </a:r>
            <a:r>
              <a:t>, </a:t>
            </a:r>
            <a:r>
              <a:rPr u="sng">
                <a:solidFill>
                  <a:srgbClr val="0847C2"/>
                </a:solidFill>
                <a:hlinkClick r:id="rId59"/>
              </a:rPr>
              <a:t>gambling</a:t>
            </a:r>
            <a:r>
              <a:t>, and </a:t>
            </a:r>
            <a:r>
              <a:rPr u="sng">
                <a:solidFill>
                  <a:srgbClr val="0847C2"/>
                </a:solidFill>
                <a:hlinkClick r:id="rId60"/>
              </a:rPr>
              <a:t>hypersexuality</a:t>
            </a:r>
            <a:r>
              <a:t>.</a:t>
            </a:r>
            <a:r>
              <a:rPr sz="1100" u="sng">
                <a:solidFill>
                  <a:srgbClr val="0847C2"/>
                </a:solidFill>
                <a:hlinkClick r:id="rId61"/>
              </a:rPr>
              <a:t>[10]</a:t>
            </a:r>
            <a:r>
              <a:t> Difficulties in recognizing other people's negative expressions have also been observed.</a:t>
            </a:r>
            <a:r>
              <a:rPr sz="1100" u="sng">
                <a:solidFill>
                  <a:srgbClr val="0847C2"/>
                </a:solidFill>
                <a:hlinkClick r:id="rId30"/>
              </a:rPr>
              <a:t>[6]</a:t>
            </a:r>
            <a:r>
              <a:t> </a:t>
            </a:r>
            <a:r>
              <a:rPr u="sng">
                <a:solidFill>
                  <a:srgbClr val="0847C2"/>
                </a:solidFill>
                <a:hlinkClick r:id="rId62"/>
              </a:rPr>
              <a:t>Prevalence</a:t>
            </a:r>
            <a:r>
              <a:t> of these symptoms is also highly variable between studies, with estimated rates for lifetime prevalence of </a:t>
            </a:r>
            <a:r>
              <a:rPr u="sng">
                <a:solidFill>
                  <a:srgbClr val="0847C2"/>
                </a:solidFill>
                <a:hlinkClick r:id="rId63"/>
              </a:rPr>
              <a:t>psychiatric disorders</a:t>
            </a:r>
            <a:r>
              <a:t> between 33% and 76%.</a:t>
            </a:r>
            <a:r>
              <a:rPr sz="1100" u="sng">
                <a:solidFill>
                  <a:srgbClr val="0847C2"/>
                </a:solidFill>
                <a:hlinkClick r:id="rId61"/>
              </a:rPr>
              <a:t>[10]</a:t>
            </a:r>
            <a:r>
              <a:t> For many sufferers and their families these symptoms are among the most distressing aspects of the disease, often affecting daily functioning and constituting reason for </a:t>
            </a:r>
            <a:r>
              <a:rPr u="sng">
                <a:solidFill>
                  <a:srgbClr val="0847C2"/>
                </a:solidFill>
                <a:hlinkClick r:id="rId64"/>
              </a:rPr>
              <a:t>institutionalisation</a:t>
            </a:r>
            <a:r>
              <a:t>.</a:t>
            </a:r>
            <a:r>
              <a:rPr sz="1100" u="sng">
                <a:solidFill>
                  <a:srgbClr val="0847C2"/>
                </a:solidFill>
                <a:hlinkClick r:id="rId61"/>
              </a:rPr>
              <a:t>[10]</a:t>
            </a:r>
            <a:r>
              <a:t> Suicidal thoughts and suicide attempts are more common than in the general population.</a:t>
            </a:r>
            <a:r>
              <a:rPr sz="1100" u="sng">
                <a:solidFill>
                  <a:srgbClr val="0847C2"/>
                </a:solidFill>
                <a:hlinkClick r:id="rId22"/>
              </a:rPr>
              <a:t>[1]</a:t>
            </a:r>
          </a:p>
          <a:p>
            <a:pPr defTabSz="457200">
              <a:lnSpc>
                <a:spcPts val="3400"/>
              </a:lnSpc>
              <a:spcBef>
                <a:spcPts val="600"/>
              </a:spcBef>
              <a:defRPr sz="1300">
                <a:latin typeface="Helvetica"/>
                <a:ea typeface="Helvetica"/>
                <a:cs typeface="Helvetica"/>
                <a:sym typeface="Helvetica"/>
              </a:defRPr>
            </a:pPr>
            <a:r>
              <a:t>Mutant huntingtin is expressed throughout the body and associated with abnormalities in peripheral tissues that directly caused by such expression outside the brain. These abnormalities include </a:t>
            </a:r>
            <a:r>
              <a:rPr u="sng">
                <a:solidFill>
                  <a:srgbClr val="0847C2"/>
                </a:solidFill>
                <a:hlinkClick r:id="rId65"/>
              </a:rPr>
              <a:t>muscle atrophy</a:t>
            </a:r>
            <a:r>
              <a:t>, </a:t>
            </a:r>
            <a:r>
              <a:rPr u="sng">
                <a:solidFill>
                  <a:srgbClr val="0847C2"/>
                </a:solidFill>
                <a:hlinkClick r:id="rId66"/>
              </a:rPr>
              <a:t>cardiac failure</a:t>
            </a:r>
            <a:r>
              <a:t>, </a:t>
            </a:r>
            <a:r>
              <a:rPr u="sng">
                <a:solidFill>
                  <a:srgbClr val="0847C2"/>
                </a:solidFill>
                <a:hlinkClick r:id="rId67"/>
              </a:rPr>
              <a:t>impaired glucose tolerance</a:t>
            </a:r>
            <a:r>
              <a:t>, </a:t>
            </a:r>
            <a:r>
              <a:rPr u="sng">
                <a:solidFill>
                  <a:srgbClr val="0847C2"/>
                </a:solidFill>
                <a:hlinkClick r:id="rId68"/>
              </a:rPr>
              <a:t>weight loss</a:t>
            </a:r>
            <a:r>
              <a:t>, </a:t>
            </a:r>
            <a:r>
              <a:rPr u="sng">
                <a:solidFill>
                  <a:srgbClr val="0847C2"/>
                </a:solidFill>
                <a:hlinkClick r:id="rId69"/>
              </a:rPr>
              <a:t>osteoporosis</a:t>
            </a:r>
            <a:r>
              <a:t> and </a:t>
            </a:r>
            <a:r>
              <a:rPr u="sng">
                <a:solidFill>
                  <a:srgbClr val="0847C2"/>
                </a:solidFill>
                <a:hlinkClick r:id="rId70"/>
              </a:rPr>
              <a:t>testicular atrophy</a:t>
            </a:r>
            <a:r>
              <a:t>.</a:t>
            </a:r>
            <a:r>
              <a:rPr sz="1100" u="sng">
                <a:solidFill>
                  <a:srgbClr val="0847C2"/>
                </a:solidFill>
                <a:hlinkClick r:id="rId71"/>
              </a:rPr>
              <a:t>[11]</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72"/>
              </a:rPr>
              <a:t>edit</a:t>
            </a:r>
            <a:r>
              <a:rPr>
                <a:solidFill>
                  <a:srgbClr val="000000"/>
                </a:solidFill>
              </a:rPr>
              <a:t>]</a:t>
            </a:r>
          </a:p>
          <a:p>
            <a:pPr defTabSz="457200">
              <a:lnSpc>
                <a:spcPts val="4100"/>
              </a:lnSpc>
              <a:spcBef>
                <a:spcPts val="1100"/>
              </a:spcBef>
              <a:defRPr sz="1900">
                <a:latin typeface="Helvetica"/>
                <a:ea typeface="Helvetica"/>
                <a:cs typeface="Helvetica"/>
                <a:sym typeface="Helvetica"/>
              </a:defRPr>
            </a:pPr>
            <a:r>
              <a:t>Genetics</a:t>
            </a:r>
          </a:p>
          <a:p>
            <a:pPr defTabSz="457200">
              <a:lnSpc>
                <a:spcPts val="3400"/>
              </a:lnSpc>
              <a:spcBef>
                <a:spcPts val="600"/>
              </a:spcBef>
              <a:defRPr sz="1300">
                <a:latin typeface="Helvetica"/>
                <a:ea typeface="Helvetica"/>
                <a:cs typeface="Helvetica"/>
                <a:sym typeface="Helvetica"/>
              </a:defRPr>
            </a:pPr>
            <a:r>
              <a:t>All humans have the </a:t>
            </a:r>
            <a:r>
              <a:rPr u="sng">
                <a:solidFill>
                  <a:srgbClr val="0847C2"/>
                </a:solidFill>
                <a:hlinkClick r:id="rId11"/>
              </a:rPr>
              <a:t>Huntingtin</a:t>
            </a:r>
            <a:r>
              <a:t> gene (</a:t>
            </a:r>
            <a:r>
              <a:rPr i="1"/>
              <a:t>HTT</a:t>
            </a:r>
            <a:r>
              <a:t>), which provides the genetic code to produce the </a:t>
            </a:r>
            <a:r>
              <a:rPr u="sng">
                <a:solidFill>
                  <a:srgbClr val="0847C2"/>
                </a:solidFill>
                <a:hlinkClick r:id="rId73"/>
              </a:rPr>
              <a:t>protein</a:t>
            </a:r>
            <a:r>
              <a:t> </a:t>
            </a:r>
            <a:r>
              <a:rPr u="sng">
                <a:solidFill>
                  <a:srgbClr val="0847C2"/>
                </a:solidFill>
                <a:hlinkClick r:id="rId74"/>
              </a:rPr>
              <a:t>huntingtin</a:t>
            </a:r>
            <a:r>
              <a:t> (HTT). Part of this gene is a repeated section called a </a:t>
            </a:r>
            <a:r>
              <a:rPr u="sng">
                <a:solidFill>
                  <a:srgbClr val="0847C2"/>
                </a:solidFill>
                <a:hlinkClick r:id="rId75"/>
              </a:rPr>
              <a:t>trinucleotide repeat</a:t>
            </a:r>
            <a:r>
              <a:t>, which varies in length between individuals and may change length between generations. When the length of this repeated section reaches a certain threshold, it produces an altered form of the protein, called mutant huntingtin protein (mHTT). The differing functions of these proteins are the cause of pathological changes which in turn cause the disease symptoms. The Huntington's disease mutation is genetically dominant, because either of a person's HTT genes being mutated causes the disease. It is not inherited according to gender, but the length of the repeated section of the gene, and hence its severity, can be influenced by the gender of the affected parent.</a:t>
            </a:r>
            <a:r>
              <a:rPr sz="1100" u="sng">
                <a:solidFill>
                  <a:srgbClr val="0847C2"/>
                </a:solidFill>
                <a:hlinkClick r:id="rId76"/>
              </a:rPr>
              <a:t>[12]</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77"/>
              </a:rPr>
              <a:t>edit</a:t>
            </a:r>
            <a:r>
              <a:rPr>
                <a:solidFill>
                  <a:srgbClr val="000000"/>
                </a:solidFill>
              </a:rPr>
              <a:t>]</a:t>
            </a:r>
          </a:p>
          <a:p>
            <a:pPr defTabSz="457200">
              <a:lnSpc>
                <a:spcPts val="3900"/>
              </a:lnSpc>
              <a:spcBef>
                <a:spcPts val="500"/>
              </a:spcBef>
              <a:defRPr sz="1700" b="1">
                <a:latin typeface="Helvetica"/>
                <a:ea typeface="Helvetica"/>
                <a:cs typeface="Helvetica"/>
                <a:sym typeface="Helvetica"/>
              </a:defRPr>
            </a:pPr>
            <a:r>
              <a:t>Genetic mutation</a:t>
            </a:r>
          </a:p>
          <a:p>
            <a:pPr defTabSz="457200">
              <a:lnSpc>
                <a:spcPts val="3400"/>
              </a:lnSpc>
              <a:spcBef>
                <a:spcPts val="600"/>
              </a:spcBef>
              <a:defRPr sz="1300">
                <a:latin typeface="Helvetica"/>
                <a:ea typeface="Helvetica"/>
                <a:cs typeface="Helvetica"/>
                <a:sym typeface="Helvetica"/>
              </a:defRPr>
            </a:pPr>
            <a:r>
              <a:t>HD is one of several </a:t>
            </a:r>
            <a:r>
              <a:rPr u="sng">
                <a:solidFill>
                  <a:srgbClr val="0847C2"/>
                </a:solidFill>
                <a:hlinkClick r:id="rId75"/>
              </a:rPr>
              <a:t>trinucleotide repeat disorders</a:t>
            </a:r>
            <a:r>
              <a:t> which are caused by the length of a repeated section of a gene exceeding a normal range.</a:t>
            </a:r>
            <a:r>
              <a:rPr sz="1100" u="sng">
                <a:solidFill>
                  <a:srgbClr val="0847C2"/>
                </a:solidFill>
                <a:hlinkClick r:id="rId78"/>
              </a:rPr>
              <a:t>[13]</a:t>
            </a:r>
            <a:r>
              <a:t> The </a:t>
            </a:r>
            <a:r>
              <a:rPr i="1"/>
              <a:t>HTT</a:t>
            </a:r>
            <a:r>
              <a:t> gene is located on the </a:t>
            </a:r>
            <a:r>
              <a:rPr u="sng">
                <a:solidFill>
                  <a:srgbClr val="0847C2"/>
                </a:solidFill>
                <a:hlinkClick r:id="rId79"/>
              </a:rPr>
              <a:t>short arm</a:t>
            </a:r>
            <a:r>
              <a:t> of </a:t>
            </a:r>
            <a:r>
              <a:rPr u="sng">
                <a:solidFill>
                  <a:srgbClr val="0847C2"/>
                </a:solidFill>
                <a:hlinkClick r:id="rId80"/>
              </a:rPr>
              <a:t>chromosome 4</a:t>
            </a:r>
            <a:r>
              <a:rPr sz="1100" u="sng">
                <a:solidFill>
                  <a:srgbClr val="0847C2"/>
                </a:solidFill>
                <a:hlinkClick r:id="rId78"/>
              </a:rPr>
              <a:t>[13]</a:t>
            </a:r>
            <a:r>
              <a:t> at 4p16.3. </a:t>
            </a:r>
            <a:r>
              <a:rPr i="1"/>
              <a:t>HTT</a:t>
            </a:r>
            <a:r>
              <a:t> contains a sequence of three </a:t>
            </a:r>
            <a:r>
              <a:rPr u="sng">
                <a:solidFill>
                  <a:srgbClr val="0847C2"/>
                </a:solidFill>
                <a:hlinkClick r:id="rId81"/>
              </a:rPr>
              <a:t>DNA bases</a:t>
            </a:r>
            <a:r>
              <a:t>—cytosine-adenine-guanine (</a:t>
            </a:r>
            <a:r>
              <a:rPr u="sng">
                <a:solidFill>
                  <a:srgbClr val="0847C2"/>
                </a:solidFill>
                <a:hlinkClick r:id="rId82"/>
              </a:rPr>
              <a:t>CAG</a:t>
            </a:r>
            <a:r>
              <a:t>)—repeated multiple times (i.e. ...CAGCAGCAG...), known as a trinucleotide repeat.</a:t>
            </a:r>
            <a:r>
              <a:rPr sz="1100" u="sng">
                <a:solidFill>
                  <a:srgbClr val="0847C2"/>
                </a:solidFill>
                <a:hlinkClick r:id="rId78"/>
              </a:rPr>
              <a:t>[13]</a:t>
            </a:r>
            <a:r>
              <a:t> CAG is the </a:t>
            </a:r>
            <a:r>
              <a:rPr u="sng">
                <a:solidFill>
                  <a:srgbClr val="0847C2"/>
                </a:solidFill>
                <a:hlinkClick r:id="rId12"/>
              </a:rPr>
              <a:t>genetic code</a:t>
            </a:r>
            <a:r>
              <a:t> for the </a:t>
            </a:r>
            <a:r>
              <a:rPr u="sng">
                <a:solidFill>
                  <a:srgbClr val="0847C2"/>
                </a:solidFill>
                <a:hlinkClick r:id="rId83"/>
              </a:rPr>
              <a:t>amino acid</a:t>
            </a:r>
            <a:r>
              <a:t> </a:t>
            </a:r>
            <a:r>
              <a:rPr u="sng">
                <a:solidFill>
                  <a:srgbClr val="0847C2"/>
                </a:solidFill>
                <a:hlinkClick r:id="rId84"/>
              </a:rPr>
              <a:t>glutamine</a:t>
            </a:r>
            <a:r>
              <a:t>, so a series of them results in the production of a chain of glutamine known as a </a:t>
            </a:r>
            <a:r>
              <a:rPr u="sng">
                <a:solidFill>
                  <a:srgbClr val="0847C2"/>
                </a:solidFill>
                <a:hlinkClick r:id="rId85"/>
              </a:rPr>
              <a:t>polyglutamine tract</a:t>
            </a:r>
            <a:r>
              <a:t> (or polyQ tract), and the repeated part of the gene, the </a:t>
            </a:r>
            <a:r>
              <a:rPr i="1"/>
              <a:t>PolyQ region</a:t>
            </a:r>
            <a:r>
              <a:t>.</a:t>
            </a:r>
            <a:r>
              <a:rPr sz="1100" u="sng">
                <a:solidFill>
                  <a:srgbClr val="0847C2"/>
                </a:solidFill>
                <a:hlinkClick r:id="rId86"/>
              </a:rPr>
              <a:t>[14]</a:t>
            </a:r>
          </a:p>
          <a:p>
            <a:pPr defTabSz="457200">
              <a:lnSpc>
                <a:spcPts val="3900"/>
              </a:lnSpc>
              <a:spcBef>
                <a:spcPts val="500"/>
              </a:spcBef>
              <a:defRPr sz="1700" b="1">
                <a:latin typeface="Helvetica"/>
                <a:ea typeface="Helvetica"/>
                <a:cs typeface="Helvetica"/>
                <a:sym typeface="Helvetica"/>
              </a:defRPr>
            </a:pPr>
            <a:r>
              <a:t>Inheritance</a:t>
            </a:r>
          </a:p>
          <a:p>
            <a:pPr defTabSz="457200">
              <a:lnSpc>
                <a:spcPts val="2900"/>
              </a:lnSpc>
              <a:defRPr sz="1200">
                <a:solidFill>
                  <a:srgbClr val="0847C2"/>
                </a:solidFill>
                <a:latin typeface="Helvetica"/>
                <a:ea typeface="Helvetica"/>
                <a:cs typeface="Helvetica"/>
                <a:sym typeface="Helvetica"/>
              </a:defRPr>
            </a:pPr>
            <a:endParaRPr sz="1100">
              <a:solidFill>
                <a:srgbClr val="000000"/>
              </a:solidFill>
            </a:endParaRPr>
          </a:p>
          <a:p>
            <a:pPr defTabSz="457200">
              <a:lnSpc>
                <a:spcPts val="2800"/>
              </a:lnSpc>
              <a:defRPr sz="1100">
                <a:solidFill>
                  <a:srgbClr val="0847C2"/>
                </a:solidFill>
                <a:latin typeface="Helvetica"/>
                <a:ea typeface="Helvetica"/>
                <a:cs typeface="Helvetica"/>
                <a:sym typeface="Helvetica"/>
              </a:defRPr>
            </a:pPr>
            <a:endParaRPr u="sng"/>
          </a:p>
          <a:p>
            <a:pPr defTabSz="457200">
              <a:lnSpc>
                <a:spcPts val="2800"/>
              </a:lnSpc>
              <a:defRPr sz="1100">
                <a:latin typeface="Helvetica"/>
                <a:ea typeface="Helvetica"/>
                <a:cs typeface="Helvetica"/>
                <a:sym typeface="Helvetica"/>
              </a:defRPr>
            </a:pPr>
            <a:r>
              <a:t>Huntington's disease is inherited in an </a:t>
            </a:r>
            <a:r>
              <a:rPr u="sng">
                <a:solidFill>
                  <a:srgbClr val="0847C2"/>
                </a:solidFill>
                <a:hlinkClick r:id="rId87"/>
              </a:rPr>
              <a:t>autosomal dominant</a:t>
            </a:r>
            <a:r>
              <a:t> fashion. The probability of offspring inheriting an affected gene is 50% independent of gender, and the gene does not skip generations.</a:t>
            </a:r>
          </a:p>
          <a:p>
            <a:pPr defTabSz="457200">
              <a:lnSpc>
                <a:spcPts val="3400"/>
              </a:lnSpc>
              <a:spcBef>
                <a:spcPts val="600"/>
              </a:spcBef>
              <a:defRPr sz="1300">
                <a:latin typeface="Helvetica"/>
                <a:ea typeface="Helvetica"/>
                <a:cs typeface="Helvetica"/>
                <a:sym typeface="Helvetica"/>
              </a:defRPr>
            </a:pPr>
            <a:r>
              <a:t>Huntington's disease has </a:t>
            </a:r>
            <a:r>
              <a:rPr u="sng">
                <a:solidFill>
                  <a:srgbClr val="0847C2"/>
                </a:solidFill>
                <a:hlinkClick r:id="rId87"/>
              </a:rPr>
              <a:t>autosomal dominant</a:t>
            </a:r>
            <a:r>
              <a:t> inheritance, meaning that an affected individual typically inherits a copy of the gene with an expanded trinucleotide repeat (the mutant </a:t>
            </a:r>
            <a:r>
              <a:rPr u="sng">
                <a:solidFill>
                  <a:srgbClr val="0847C2"/>
                </a:solidFill>
                <a:hlinkClick r:id="rId88"/>
              </a:rPr>
              <a:t>allele</a:t>
            </a:r>
            <a:r>
              <a:t>) from an affected parent.</a:t>
            </a:r>
            <a:r>
              <a:rPr sz="1100" u="sng">
                <a:solidFill>
                  <a:srgbClr val="0847C2"/>
                </a:solidFill>
                <a:hlinkClick r:id="rId22"/>
              </a:rPr>
              <a:t>[1]</a:t>
            </a:r>
            <a:r>
              <a:t> In this type of inheritance pattern, each offspring of an affected individual has a 50% chance of inheriting the mutant allele and therefore being affected with the disorder (see figure). This probability is sex-independent.</a:t>
            </a:r>
            <a:r>
              <a:rPr sz="1100" u="sng">
                <a:solidFill>
                  <a:srgbClr val="0847C2"/>
                </a:solidFill>
                <a:hlinkClick r:id="rId89"/>
              </a:rPr>
              <a:t>[17]</a:t>
            </a:r>
          </a:p>
          <a:p>
            <a:pPr defTabSz="457200">
              <a:lnSpc>
                <a:spcPts val="3400"/>
              </a:lnSpc>
              <a:spcBef>
                <a:spcPts val="600"/>
              </a:spcBef>
              <a:defRPr sz="1300">
                <a:latin typeface="Helvetica"/>
                <a:ea typeface="Helvetica"/>
                <a:cs typeface="Helvetica"/>
                <a:sym typeface="Helvetica"/>
              </a:defRPr>
            </a:pPr>
            <a:r>
              <a:t>Trinucleotide CAG repeats over 28 are unstable during </a:t>
            </a:r>
            <a:r>
              <a:rPr u="sng">
                <a:solidFill>
                  <a:srgbClr val="0847C2"/>
                </a:solidFill>
                <a:hlinkClick r:id="rId90"/>
              </a:rPr>
              <a:t>replication</a:t>
            </a:r>
            <a:r>
              <a:t> and this instability increases with the number of repeats present.</a:t>
            </a:r>
            <a:r>
              <a:rPr sz="1100" u="sng">
                <a:solidFill>
                  <a:srgbClr val="0847C2"/>
                </a:solidFill>
                <a:hlinkClick r:id="rId91"/>
              </a:rPr>
              <a:t>[15]</a:t>
            </a:r>
            <a:r>
              <a:t> This usually leads to new expansions as generations pass (</a:t>
            </a:r>
            <a:r>
              <a:rPr u="sng">
                <a:solidFill>
                  <a:srgbClr val="0847C2"/>
                </a:solidFill>
                <a:hlinkClick r:id="rId92"/>
              </a:rPr>
              <a:t>dynamic mutations</a:t>
            </a:r>
            <a:r>
              <a:t>) instead of reproducing an exact copy of the trinucleotide repeat.</a:t>
            </a:r>
            <a:r>
              <a:rPr sz="1100" u="sng">
                <a:solidFill>
                  <a:srgbClr val="0847C2"/>
                </a:solidFill>
                <a:hlinkClick r:id="rId78"/>
              </a:rPr>
              <a:t>[13]</a:t>
            </a:r>
            <a:r>
              <a:t> This causes the number of repeats to change in successive generations, such that an unaffected parent with an "intermediate" number of repeats (28–35), or "reduced penetrance" (36–40), may pass on a copy of the gene with an increase in the number of repeats that produces fully penetrant HD.</a:t>
            </a:r>
            <a:r>
              <a:rPr sz="1100" u="sng">
                <a:solidFill>
                  <a:srgbClr val="0847C2"/>
                </a:solidFill>
                <a:hlinkClick r:id="rId78"/>
              </a:rPr>
              <a:t>[13]</a:t>
            </a:r>
            <a:r>
              <a:t> Such increases in the number of repeats (and hence earlier </a:t>
            </a:r>
            <a:r>
              <a:rPr u="sng">
                <a:solidFill>
                  <a:srgbClr val="0847C2"/>
                </a:solidFill>
                <a:hlinkClick r:id="rId93"/>
              </a:rPr>
              <a:t>age of onset</a:t>
            </a:r>
            <a:r>
              <a:t> and severity of disease) in successive generations is known as genetic </a:t>
            </a:r>
            <a:r>
              <a:rPr u="sng">
                <a:solidFill>
                  <a:srgbClr val="0847C2"/>
                </a:solidFill>
                <a:hlinkClick r:id="rId94"/>
              </a:rPr>
              <a:t>anticipation</a:t>
            </a:r>
            <a:r>
              <a:t>.</a:t>
            </a:r>
            <a:r>
              <a:rPr sz="1100" u="sng">
                <a:solidFill>
                  <a:srgbClr val="0847C2"/>
                </a:solidFill>
                <a:hlinkClick r:id="rId78"/>
              </a:rPr>
              <a:t>[13]</a:t>
            </a:r>
            <a:r>
              <a:t> Instability is greater in </a:t>
            </a:r>
            <a:r>
              <a:rPr u="sng">
                <a:solidFill>
                  <a:srgbClr val="0847C2"/>
                </a:solidFill>
                <a:hlinkClick r:id="rId95"/>
              </a:rPr>
              <a:t>spermatogenesis</a:t>
            </a:r>
            <a:r>
              <a:t> than </a:t>
            </a:r>
            <a:r>
              <a:rPr u="sng">
                <a:solidFill>
                  <a:srgbClr val="0847C2"/>
                </a:solidFill>
                <a:hlinkClick r:id="rId96"/>
              </a:rPr>
              <a:t>oogenesis</a:t>
            </a:r>
            <a:r>
              <a:t>,</a:t>
            </a:r>
            <a:r>
              <a:rPr sz="1100" u="sng">
                <a:solidFill>
                  <a:srgbClr val="0847C2"/>
                </a:solidFill>
                <a:hlinkClick r:id="rId78"/>
              </a:rPr>
              <a:t>[13]</a:t>
            </a:r>
            <a:r>
              <a:t> so maternally inherited alleles are usually of a similar repeat length, whereas paternally inherited ones have a higher chance of increasing in length and can exhibit the </a:t>
            </a:r>
            <a:r>
              <a:rPr u="sng">
                <a:solidFill>
                  <a:srgbClr val="0847C2"/>
                </a:solidFill>
                <a:hlinkClick r:id="rId97"/>
              </a:rPr>
              <a:t>anticipation phenomenon</a:t>
            </a:r>
            <a:r>
              <a:t>.</a:t>
            </a:r>
            <a:r>
              <a:rPr sz="1100" u="sng">
                <a:solidFill>
                  <a:srgbClr val="0847C2"/>
                </a:solidFill>
                <a:hlinkClick r:id="rId78"/>
              </a:rPr>
              <a:t>[13]</a:t>
            </a:r>
            <a:r>
              <a:rPr sz="1100" u="sng">
                <a:solidFill>
                  <a:srgbClr val="0847C2"/>
                </a:solidFill>
                <a:hlinkClick r:id="rId98"/>
              </a:rPr>
              <a:t>[18]</a:t>
            </a:r>
            <a:r>
              <a:t> It is rare for Huntington's disease to be caused by a </a:t>
            </a:r>
            <a:r>
              <a:rPr u="sng">
                <a:solidFill>
                  <a:srgbClr val="0847C2"/>
                </a:solidFill>
                <a:hlinkClick r:id="rId99"/>
              </a:rPr>
              <a:t>new mutation</a:t>
            </a:r>
            <a:r>
              <a:t>, where neither parent have over 36 CAG repeats.</a:t>
            </a:r>
            <a:r>
              <a:rPr sz="1100" u="sng">
                <a:solidFill>
                  <a:srgbClr val="0847C2"/>
                </a:solidFill>
                <a:hlinkClick r:id="rId100"/>
              </a:rPr>
              <a:t>[19]</a:t>
            </a:r>
          </a:p>
          <a:p>
            <a:pPr defTabSz="457200">
              <a:lnSpc>
                <a:spcPts val="3400"/>
              </a:lnSpc>
              <a:spcBef>
                <a:spcPts val="600"/>
              </a:spcBef>
              <a:defRPr sz="1300">
                <a:latin typeface="Helvetica"/>
                <a:ea typeface="Helvetica"/>
                <a:cs typeface="Helvetica"/>
                <a:sym typeface="Helvetica"/>
              </a:defRPr>
            </a:pPr>
            <a:r>
              <a:t>Individuals with </a:t>
            </a:r>
            <a:r>
              <a:rPr u="sng">
                <a:solidFill>
                  <a:srgbClr val="0847C2"/>
                </a:solidFill>
                <a:hlinkClick r:id="rId101"/>
              </a:rPr>
              <a:t>both genes affected</a:t>
            </a:r>
            <a:r>
              <a:t> are rare, except in large </a:t>
            </a:r>
            <a:r>
              <a:rPr u="sng">
                <a:solidFill>
                  <a:srgbClr val="0847C2"/>
                </a:solidFill>
                <a:hlinkClick r:id="rId102"/>
              </a:rPr>
              <a:t>consanguineous</a:t>
            </a:r>
            <a:r>
              <a:t> families.</a:t>
            </a:r>
            <a:r>
              <a:rPr sz="1100" u="sng">
                <a:solidFill>
                  <a:srgbClr val="0847C2"/>
                </a:solidFill>
                <a:hlinkClick r:id="rId103"/>
              </a:rPr>
              <a:t>[20]</a:t>
            </a:r>
            <a:r>
              <a:t> For some time HD was thought to be the only disease for which this did not affect the symptoms and progression of the disease,</a:t>
            </a:r>
            <a:r>
              <a:rPr sz="1100" u="sng">
                <a:solidFill>
                  <a:srgbClr val="0847C2"/>
                </a:solidFill>
                <a:hlinkClick r:id="rId104"/>
              </a:rPr>
              <a:t>[21]</a:t>
            </a:r>
            <a:r>
              <a:t> but it has since been found that it can affect the </a:t>
            </a:r>
            <a:r>
              <a:rPr u="sng">
                <a:solidFill>
                  <a:srgbClr val="0847C2"/>
                </a:solidFill>
                <a:hlinkClick r:id="rId105"/>
              </a:rPr>
              <a:t>phenotype</a:t>
            </a:r>
            <a:r>
              <a:t> and the rate of progression.</a:t>
            </a:r>
            <a:r>
              <a:rPr sz="1100" u="sng">
                <a:solidFill>
                  <a:srgbClr val="0847C2"/>
                </a:solidFill>
                <a:hlinkClick r:id="rId78"/>
              </a:rPr>
              <a:t>[13]</a:t>
            </a:r>
            <a:r>
              <a:rPr sz="1100" u="sng">
                <a:solidFill>
                  <a:srgbClr val="0847C2"/>
                </a:solidFill>
                <a:hlinkClick r:id="rId103"/>
              </a:rPr>
              <a:t>[20]</a:t>
            </a:r>
            <a:r>
              <a:t> Offspring of an individual who has two affected genes will inherit one of them and therefore definitely inherit the disease. Offspring where both parents have one affected gene have a 75% chance of inheriting HD, including a 25% chance of inheriting two affected genes.</a:t>
            </a:r>
            <a:r>
              <a:rPr sz="1100" u="sng">
                <a:solidFill>
                  <a:srgbClr val="0847C2"/>
                </a:solidFill>
                <a:hlinkClick r:id="rId89"/>
              </a:rPr>
              <a:t>[17]</a:t>
            </a:r>
            <a:r>
              <a:t> Identical </a:t>
            </a:r>
            <a:r>
              <a:rPr u="sng">
                <a:solidFill>
                  <a:srgbClr val="0847C2"/>
                </a:solidFill>
                <a:hlinkClick r:id="rId106"/>
              </a:rPr>
              <a:t>twins</a:t>
            </a:r>
            <a:r>
              <a:t>, who have inherited the same affected gene, typically have differing ages of onset and symptoms.</a:t>
            </a:r>
            <a:r>
              <a:rPr sz="1100" u="sng">
                <a:solidFill>
                  <a:srgbClr val="0847C2"/>
                </a:solidFill>
                <a:hlinkClick r:id="rId103"/>
              </a:rPr>
              <a:t>[20]</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107"/>
              </a:rPr>
              <a:t>edit</a:t>
            </a:r>
            <a:r>
              <a:rPr>
                <a:solidFill>
                  <a:srgbClr val="000000"/>
                </a:solidFill>
              </a:rPr>
              <a:t>]</a:t>
            </a:r>
          </a:p>
          <a:p>
            <a:pPr defTabSz="457200">
              <a:lnSpc>
                <a:spcPts val="4100"/>
              </a:lnSpc>
              <a:spcBef>
                <a:spcPts val="1100"/>
              </a:spcBef>
              <a:defRPr sz="1900">
                <a:latin typeface="Helvetica"/>
                <a:ea typeface="Helvetica"/>
                <a:cs typeface="Helvetica"/>
                <a:sym typeface="Helvetica"/>
              </a:defRPr>
            </a:pPr>
            <a:r>
              <a:t>Mechanism</a:t>
            </a:r>
          </a:p>
          <a:p>
            <a:pPr defTabSz="457200">
              <a:lnSpc>
                <a:spcPts val="3400"/>
              </a:lnSpc>
              <a:spcBef>
                <a:spcPts val="600"/>
              </a:spcBef>
              <a:defRPr sz="1300">
                <a:latin typeface="Helvetica"/>
                <a:ea typeface="Helvetica"/>
                <a:cs typeface="Helvetica"/>
                <a:sym typeface="Helvetica"/>
              </a:defRPr>
            </a:pPr>
            <a:r>
              <a:t>The HTT protein interacts with over 100 other proteins, and appears to have multiple biological functions.</a:t>
            </a:r>
            <a:r>
              <a:rPr sz="1100" u="sng">
                <a:solidFill>
                  <a:srgbClr val="0847C2"/>
                </a:solidFill>
                <a:hlinkClick r:id="rId108"/>
              </a:rPr>
              <a:t>[22]</a:t>
            </a:r>
            <a:r>
              <a:t> The behavior of mutated mHTT protein is not completely understood, but it is toxic to certain types of cells, particularly in the brain. Damage mainly occurs in the </a:t>
            </a:r>
            <a:r>
              <a:rPr u="sng">
                <a:solidFill>
                  <a:srgbClr val="0847C2"/>
                </a:solidFill>
                <a:hlinkClick r:id="rId109"/>
              </a:rPr>
              <a:t>striatum</a:t>
            </a:r>
            <a:r>
              <a:t>, but as the disease progresses, other areas of the brain are also significantly affected. As the damage accumulates, symptoms associated with the functions of these brain areas appear. Planning and modulating movement are the main functions of the striatum, and difficulties with these are initial symptoms.</a:t>
            </a:r>
            <a:r>
              <a:rPr sz="1100" u="sng">
                <a:solidFill>
                  <a:srgbClr val="0847C2"/>
                </a:solidFill>
                <a:hlinkClick r:id="rId76"/>
              </a:rPr>
              <a:t>[12]</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110"/>
              </a:rPr>
              <a:t>edit</a:t>
            </a:r>
            <a:r>
              <a:rPr>
                <a:solidFill>
                  <a:srgbClr val="000000"/>
                </a:solidFill>
              </a:rPr>
              <a:t>]</a:t>
            </a:r>
          </a:p>
          <a:p>
            <a:pPr defTabSz="457200">
              <a:lnSpc>
                <a:spcPts val="3900"/>
              </a:lnSpc>
              <a:spcBef>
                <a:spcPts val="500"/>
              </a:spcBef>
              <a:defRPr sz="1700" b="1">
                <a:latin typeface="Helvetica"/>
                <a:ea typeface="Helvetica"/>
                <a:cs typeface="Helvetica"/>
                <a:sym typeface="Helvetica"/>
              </a:defRPr>
            </a:pPr>
            <a:r>
              <a:t>HTT function</a:t>
            </a:r>
          </a:p>
          <a:p>
            <a:pPr defTabSz="457200">
              <a:lnSpc>
                <a:spcPts val="3400"/>
              </a:lnSpc>
              <a:defRPr sz="1300" i="1">
                <a:latin typeface="Helvetica"/>
                <a:ea typeface="Helvetica"/>
                <a:cs typeface="Helvetica"/>
                <a:sym typeface="Helvetica"/>
              </a:defRPr>
            </a:pPr>
            <a:r>
              <a:t>See also: </a:t>
            </a:r>
            <a:r>
              <a:rPr u="sng">
                <a:solidFill>
                  <a:srgbClr val="0847C2"/>
                </a:solidFill>
                <a:hlinkClick r:id="rId11"/>
              </a:rPr>
              <a:t>Huntingtin</a:t>
            </a:r>
          </a:p>
          <a:p>
            <a:pPr defTabSz="457200">
              <a:lnSpc>
                <a:spcPts val="3400"/>
              </a:lnSpc>
              <a:spcBef>
                <a:spcPts val="600"/>
              </a:spcBef>
              <a:defRPr sz="1300">
                <a:latin typeface="Helvetica"/>
                <a:ea typeface="Helvetica"/>
                <a:cs typeface="Helvetica"/>
                <a:sym typeface="Helvetica"/>
              </a:defRPr>
            </a:pPr>
            <a:r>
              <a:t>HTT is </a:t>
            </a:r>
            <a:r>
              <a:rPr u="sng">
                <a:solidFill>
                  <a:srgbClr val="0847C2"/>
                </a:solidFill>
                <a:hlinkClick r:id="rId111"/>
              </a:rPr>
              <a:t>expressed</a:t>
            </a:r>
            <a:r>
              <a:t> in all mammalian cells. The highest concentrations are found in the brain and </a:t>
            </a:r>
            <a:r>
              <a:rPr u="sng">
                <a:solidFill>
                  <a:srgbClr val="0847C2"/>
                </a:solidFill>
                <a:hlinkClick r:id="rId112"/>
              </a:rPr>
              <a:t>testes</a:t>
            </a:r>
            <a:r>
              <a:t>, with moderate amounts in the </a:t>
            </a:r>
            <a:r>
              <a:rPr u="sng">
                <a:solidFill>
                  <a:srgbClr val="0847C2"/>
                </a:solidFill>
                <a:hlinkClick r:id="rId113"/>
              </a:rPr>
              <a:t>liver</a:t>
            </a:r>
            <a:r>
              <a:t>, </a:t>
            </a:r>
            <a:r>
              <a:rPr u="sng">
                <a:solidFill>
                  <a:srgbClr val="0847C2"/>
                </a:solidFill>
                <a:hlinkClick r:id="rId114"/>
              </a:rPr>
              <a:t>heart</a:t>
            </a:r>
            <a:r>
              <a:t>, and </a:t>
            </a:r>
            <a:r>
              <a:rPr u="sng">
                <a:solidFill>
                  <a:srgbClr val="0847C2"/>
                </a:solidFill>
                <a:hlinkClick r:id="rId115"/>
              </a:rPr>
              <a:t>lungs</a:t>
            </a:r>
            <a:r>
              <a:t>.</a:t>
            </a:r>
            <a:r>
              <a:rPr sz="1100" u="sng">
                <a:solidFill>
                  <a:srgbClr val="0847C2"/>
                </a:solidFill>
                <a:hlinkClick r:id="rId76"/>
              </a:rPr>
              <a:t>[12]</a:t>
            </a:r>
            <a:r>
              <a:t> The function of HTT in humans is unclear. It interacts with proteins which are involved in </a:t>
            </a:r>
            <a:r>
              <a:rPr u="sng">
                <a:solidFill>
                  <a:srgbClr val="0847C2"/>
                </a:solidFill>
                <a:hlinkClick r:id="rId116"/>
              </a:rPr>
              <a:t>transcription</a:t>
            </a:r>
            <a:r>
              <a:t>, </a:t>
            </a:r>
            <a:r>
              <a:rPr u="sng">
                <a:solidFill>
                  <a:srgbClr val="0847C2"/>
                </a:solidFill>
                <a:hlinkClick r:id="rId117"/>
              </a:rPr>
              <a:t>cell signaling</a:t>
            </a:r>
            <a:r>
              <a:t> and intracellular </a:t>
            </a:r>
            <a:r>
              <a:rPr u="sng">
                <a:solidFill>
                  <a:srgbClr val="0847C2"/>
                </a:solidFill>
                <a:hlinkClick r:id="rId118"/>
              </a:rPr>
              <a:t>transporting</a:t>
            </a:r>
            <a:r>
              <a:t>.</a:t>
            </a:r>
            <a:r>
              <a:rPr sz="1100" u="sng">
                <a:solidFill>
                  <a:srgbClr val="0847C2"/>
                </a:solidFill>
                <a:hlinkClick r:id="rId76"/>
              </a:rPr>
              <a:t>[12]</a:t>
            </a:r>
            <a:r>
              <a:rPr sz="1100" u="sng">
                <a:solidFill>
                  <a:srgbClr val="0847C2"/>
                </a:solidFill>
                <a:hlinkClick r:id="rId119"/>
              </a:rPr>
              <a:t>[23]</a:t>
            </a:r>
            <a:r>
              <a:t> In animals </a:t>
            </a:r>
            <a:r>
              <a:rPr u="sng">
                <a:solidFill>
                  <a:srgbClr val="0847C2"/>
                </a:solidFill>
                <a:hlinkClick r:id="rId120"/>
              </a:rPr>
              <a:t>genetically modified</a:t>
            </a:r>
            <a:r>
              <a:t> to exhibit HD, several functions of HTT have been found.</a:t>
            </a:r>
            <a:r>
              <a:rPr sz="1100" u="sng">
                <a:solidFill>
                  <a:srgbClr val="0847C2"/>
                </a:solidFill>
                <a:hlinkClick r:id="rId121"/>
              </a:rPr>
              <a:t>[24]</a:t>
            </a:r>
            <a:r>
              <a:t> In these animals, HTT is important for embryonic development, as its absence is related to embryonic death. It also acts as an </a:t>
            </a:r>
            <a:r>
              <a:rPr u="sng">
                <a:solidFill>
                  <a:srgbClr val="0847C2"/>
                </a:solidFill>
                <a:hlinkClick r:id="rId122"/>
              </a:rPr>
              <a:t>anti-apoptotic</a:t>
            </a:r>
            <a:r>
              <a:t> agent preventing </a:t>
            </a:r>
            <a:r>
              <a:rPr u="sng">
                <a:solidFill>
                  <a:srgbClr val="0847C2"/>
                </a:solidFill>
                <a:hlinkClick r:id="rId123"/>
              </a:rPr>
              <a:t>programmed cell death</a:t>
            </a:r>
            <a:r>
              <a:t> and controls the production of </a:t>
            </a:r>
            <a:r>
              <a:rPr u="sng">
                <a:solidFill>
                  <a:srgbClr val="0847C2"/>
                </a:solidFill>
                <a:hlinkClick r:id="rId124"/>
              </a:rPr>
              <a:t>brain-derived neurotrophic factor</a:t>
            </a:r>
            <a:r>
              <a:t>, a protein which protects neurons and regulates their creation during </a:t>
            </a:r>
            <a:r>
              <a:rPr u="sng">
                <a:solidFill>
                  <a:srgbClr val="0847C2"/>
                </a:solidFill>
                <a:hlinkClick r:id="rId125"/>
              </a:rPr>
              <a:t>neurogenesis</a:t>
            </a:r>
            <a:r>
              <a:t>. HTT also facilitates </a:t>
            </a:r>
            <a:r>
              <a:rPr u="sng">
                <a:solidFill>
                  <a:srgbClr val="0847C2"/>
                </a:solidFill>
                <a:hlinkClick r:id="rId126"/>
              </a:rPr>
              <a:t>vesicular</a:t>
            </a:r>
            <a:r>
              <a:t> transport and </a:t>
            </a:r>
            <a:r>
              <a:rPr u="sng">
                <a:solidFill>
                  <a:srgbClr val="0847C2"/>
                </a:solidFill>
                <a:hlinkClick r:id="rId127"/>
              </a:rPr>
              <a:t>synaptic transmission</a:t>
            </a:r>
            <a:r>
              <a:t> and controls neuronal </a:t>
            </a:r>
            <a:r>
              <a:rPr u="sng">
                <a:solidFill>
                  <a:srgbClr val="0847C2"/>
                </a:solidFill>
                <a:hlinkClick r:id="rId116"/>
              </a:rPr>
              <a:t>gene transcription</a:t>
            </a:r>
            <a:r>
              <a:t>.</a:t>
            </a:r>
            <a:r>
              <a:rPr sz="1100" u="sng">
                <a:solidFill>
                  <a:srgbClr val="0847C2"/>
                </a:solidFill>
                <a:hlinkClick r:id="rId121"/>
              </a:rPr>
              <a:t>[24]</a:t>
            </a:r>
            <a:r>
              <a:t> If HTT </a:t>
            </a:r>
            <a:r>
              <a:rPr u="sng">
                <a:solidFill>
                  <a:srgbClr val="0847C2"/>
                </a:solidFill>
                <a:hlinkClick r:id="rId128"/>
              </a:rPr>
              <a:t>expression</a:t>
            </a:r>
            <a:r>
              <a:t> is increased, </a:t>
            </a:r>
            <a:r>
              <a:rPr u="sng">
                <a:solidFill>
                  <a:srgbClr val="0847C2"/>
                </a:solidFill>
                <a:hlinkClick r:id="rId129"/>
              </a:rPr>
              <a:t>brain cell</a:t>
            </a:r>
            <a:r>
              <a:t> survival is improved and the effects of mHTT are reduced, whereas when HTT expression is reduced, the resulting characteristics are more typical of the presence of mHTT.</a:t>
            </a:r>
            <a:r>
              <a:rPr sz="1100" u="sng">
                <a:solidFill>
                  <a:srgbClr val="0847C2"/>
                </a:solidFill>
                <a:hlinkClick r:id="rId121"/>
              </a:rPr>
              <a:t>[24]</a:t>
            </a:r>
            <a:r>
              <a:t> In humans the disruption of the normal gene does not cause the disease.</a:t>
            </a:r>
            <a:r>
              <a:rPr sz="1100" u="sng">
                <a:solidFill>
                  <a:srgbClr val="0847C2"/>
                </a:solidFill>
                <a:hlinkClick r:id="rId76"/>
              </a:rPr>
              <a:t>[12]</a:t>
            </a:r>
            <a:r>
              <a:t> It is currently concluded that the disease is not caused by </a:t>
            </a:r>
            <a:r>
              <a:rPr u="sng">
                <a:solidFill>
                  <a:srgbClr val="0847C2"/>
                </a:solidFill>
                <a:hlinkClick r:id="rId130"/>
              </a:rPr>
              <a:t>inadequate production</a:t>
            </a:r>
            <a:r>
              <a:t> of HTT, but by a gain of toxic function of mHTT.</a:t>
            </a:r>
            <a:r>
              <a:rPr sz="1100" u="sng">
                <a:solidFill>
                  <a:srgbClr val="0847C2"/>
                </a:solidFill>
                <a:hlinkClick r:id="rId76"/>
              </a:rPr>
              <a:t>[12]</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131"/>
              </a:rPr>
              <a:t>edit</a:t>
            </a:r>
            <a:r>
              <a:rPr>
                <a:solidFill>
                  <a:srgbClr val="000000"/>
                </a:solidFill>
              </a:rPr>
              <a:t>]</a:t>
            </a:r>
          </a:p>
          <a:p>
            <a:pPr defTabSz="457200">
              <a:lnSpc>
                <a:spcPts val="3900"/>
              </a:lnSpc>
              <a:spcBef>
                <a:spcPts val="500"/>
              </a:spcBef>
              <a:defRPr sz="1700" b="1">
                <a:latin typeface="Helvetica"/>
                <a:ea typeface="Helvetica"/>
                <a:cs typeface="Helvetica"/>
                <a:sym typeface="Helvetica"/>
              </a:defRPr>
            </a:pPr>
            <a:r>
              <a:t>Genetic</a:t>
            </a:r>
          </a:p>
          <a:p>
            <a:pPr defTabSz="457200">
              <a:lnSpc>
                <a:spcPts val="3400"/>
              </a:lnSpc>
              <a:defRPr sz="1300" i="1">
                <a:solidFill>
                  <a:srgbClr val="0847C2"/>
                </a:solidFill>
                <a:latin typeface="Helvetica"/>
                <a:ea typeface="Helvetica"/>
                <a:cs typeface="Helvetica"/>
                <a:sym typeface="Helvetica"/>
              </a:defRPr>
            </a:pPr>
            <a:r>
              <a:rPr>
                <a:solidFill>
                  <a:srgbClr val="000000"/>
                </a:solidFill>
              </a:rPr>
              <a:t>See also: </a:t>
            </a:r>
            <a:r>
              <a:rPr u="sng">
                <a:hlinkClick r:id="rId13"/>
              </a:rPr>
              <a:t>Genetic testing</a:t>
            </a:r>
            <a:endParaRPr>
              <a:solidFill>
                <a:srgbClr val="000000"/>
              </a:solidFill>
            </a:endParaRPr>
          </a:p>
          <a:p>
            <a:pPr defTabSz="457200">
              <a:lnSpc>
                <a:spcPts val="3400"/>
              </a:lnSpc>
              <a:spcBef>
                <a:spcPts val="600"/>
              </a:spcBef>
              <a:defRPr sz="1300">
                <a:latin typeface="Helvetica"/>
                <a:ea typeface="Helvetica"/>
                <a:cs typeface="Helvetica"/>
                <a:sym typeface="Helvetica"/>
              </a:defRPr>
            </a:pPr>
            <a:r>
              <a:t>Because HD is dominant, there is a strong motivation for individuals who are at risk of inheriting it to seek a diagnosis. The genetic test for HD consists of a </a:t>
            </a:r>
            <a:r>
              <a:rPr u="sng">
                <a:solidFill>
                  <a:srgbClr val="0847C2"/>
                </a:solidFill>
                <a:hlinkClick r:id="rId13"/>
              </a:rPr>
              <a:t>blood test</a:t>
            </a:r>
            <a:r>
              <a:t> which counts the numbers of CAG repeats in each of the </a:t>
            </a:r>
            <a:r>
              <a:rPr i="1"/>
              <a:t>HTT</a:t>
            </a:r>
            <a:r>
              <a:t> alleles.</a:t>
            </a:r>
            <a:r>
              <a:rPr sz="1100" u="sng">
                <a:solidFill>
                  <a:srgbClr val="0847C2"/>
                </a:solidFill>
                <a:hlinkClick r:id="rId132"/>
              </a:rPr>
              <a:t>[34]</a:t>
            </a:r>
            <a:r>
              <a:t> A positive result is not considered a diagnosis, since it may be obtained decades before the symptoms begin. However, a negative test means that the individual does not carry the expanded copy of the gene and will not develop HD.</a:t>
            </a:r>
            <a:r>
              <a:rPr sz="1100" u="sng">
                <a:solidFill>
                  <a:srgbClr val="0847C2"/>
                </a:solidFill>
                <a:hlinkClick r:id="rId78"/>
              </a:rPr>
              <a:t>[13]</a:t>
            </a:r>
          </a:p>
          <a:p>
            <a:pPr defTabSz="457200">
              <a:lnSpc>
                <a:spcPts val="3400"/>
              </a:lnSpc>
              <a:spcBef>
                <a:spcPts val="600"/>
              </a:spcBef>
              <a:defRPr sz="1300">
                <a:latin typeface="Helvetica"/>
                <a:ea typeface="Helvetica"/>
                <a:cs typeface="Helvetica"/>
                <a:sym typeface="Helvetica"/>
              </a:defRPr>
            </a:pPr>
            <a:r>
              <a:t>A </a:t>
            </a:r>
            <a:r>
              <a:rPr u="sng">
                <a:solidFill>
                  <a:srgbClr val="4E7DC5"/>
                </a:solidFill>
                <a:hlinkClick r:id="rId133"/>
              </a:rPr>
              <a:t>pre-symptomatic</a:t>
            </a:r>
            <a:r>
              <a:t> test is a life-changing event and a very personal decision.</a:t>
            </a:r>
            <a:r>
              <a:rPr sz="1100" u="sng">
                <a:solidFill>
                  <a:srgbClr val="0847C2"/>
                </a:solidFill>
                <a:hlinkClick r:id="rId78"/>
              </a:rPr>
              <a:t>[13]</a:t>
            </a:r>
            <a:r>
              <a:t> The main reason given for choosing testing for HD is to aid in career and family decisions.</a:t>
            </a:r>
            <a:r>
              <a:rPr sz="1100" u="sng">
                <a:solidFill>
                  <a:srgbClr val="0847C2"/>
                </a:solidFill>
                <a:hlinkClick r:id="rId78"/>
              </a:rPr>
              <a:t>[13]</a:t>
            </a:r>
            <a:r>
              <a:t> Over 95% of individuals at risk of inheriting HD do not proceed with testing, mostly because there is no treatment.</a:t>
            </a:r>
            <a:r>
              <a:rPr sz="1100" u="sng">
                <a:solidFill>
                  <a:srgbClr val="0847C2"/>
                </a:solidFill>
                <a:hlinkClick r:id="rId78"/>
              </a:rPr>
              <a:t>[13]</a:t>
            </a:r>
            <a:r>
              <a:t> A key issue is the anxiety an individual experiences about not knowing whether they will eventually develop HD, compared to the impact of a positive result.</a:t>
            </a:r>
            <a:r>
              <a:rPr sz="1100" u="sng">
                <a:solidFill>
                  <a:srgbClr val="0847C2"/>
                </a:solidFill>
                <a:hlinkClick r:id="rId76"/>
              </a:rPr>
              <a:t>[12]</a:t>
            </a:r>
            <a:r>
              <a:t> Irrespective of the result, stress levels have been found to be lower two years after being tested, but the risk of suicide is increased after a positive test result.</a:t>
            </a:r>
            <a:r>
              <a:rPr sz="1100" u="sng">
                <a:solidFill>
                  <a:srgbClr val="0847C2"/>
                </a:solidFill>
                <a:hlinkClick r:id="rId76"/>
              </a:rPr>
              <a:t>[12]</a:t>
            </a:r>
            <a:r>
              <a:t> Individuals found to have not inherited the disorder may experience </a:t>
            </a:r>
            <a:r>
              <a:rPr u="sng">
                <a:solidFill>
                  <a:srgbClr val="0847C2"/>
                </a:solidFill>
                <a:hlinkClick r:id="rId134"/>
              </a:rPr>
              <a:t>survivor guilt</a:t>
            </a:r>
            <a:r>
              <a:t> with regard to family members who are affected.</a:t>
            </a:r>
            <a:r>
              <a:rPr sz="1100" u="sng">
                <a:solidFill>
                  <a:srgbClr val="0847C2"/>
                </a:solidFill>
                <a:hlinkClick r:id="rId76"/>
              </a:rPr>
              <a:t>[12]</a:t>
            </a:r>
            <a:r>
              <a:t> Other factors taken into account when considering testing include the possibility of discrimination and the implications of a positive result, which usually means a parent has an affected gene and that the individual's siblings will be at risk of inheriting it.</a:t>
            </a:r>
            <a:r>
              <a:rPr sz="1100" u="sng">
                <a:solidFill>
                  <a:srgbClr val="0847C2"/>
                </a:solidFill>
                <a:hlinkClick r:id="rId76"/>
              </a:rPr>
              <a:t>[12]</a:t>
            </a:r>
            <a:r>
              <a:t> </a:t>
            </a:r>
            <a:r>
              <a:rPr u="sng">
                <a:solidFill>
                  <a:srgbClr val="0847C2"/>
                </a:solidFill>
                <a:hlinkClick r:id="rId14"/>
              </a:rPr>
              <a:t>Genetic counseling</a:t>
            </a:r>
            <a:r>
              <a:t> in HD can provide information, advice and support for initial decision-making, and then, if chosen, throughout all stages of the testing process.</a:t>
            </a:r>
            <a:r>
              <a:rPr sz="1100" u="sng">
                <a:solidFill>
                  <a:srgbClr val="0847C2"/>
                </a:solidFill>
                <a:hlinkClick r:id="rId135"/>
              </a:rPr>
              <a:t>[35]</a:t>
            </a:r>
            <a:r>
              <a:t> Counseling and guidelines on the use of genetic testing for HD have become models for other genetic disorders, such as autosomal dominant cerebellar </a:t>
            </a:r>
            <a:r>
              <a:rPr u="sng">
                <a:solidFill>
                  <a:srgbClr val="0847C2"/>
                </a:solidFill>
                <a:hlinkClick r:id="rId136"/>
              </a:rPr>
              <a:t>ataxias</a:t>
            </a:r>
            <a:r>
              <a:t>.</a:t>
            </a:r>
            <a:r>
              <a:rPr sz="1100" u="sng">
                <a:solidFill>
                  <a:srgbClr val="0847C2"/>
                </a:solidFill>
                <a:hlinkClick r:id="rId137"/>
              </a:rPr>
              <a:t>[36]</a:t>
            </a:r>
            <a:r>
              <a:rPr sz="1100" u="sng">
                <a:solidFill>
                  <a:srgbClr val="0847C2"/>
                </a:solidFill>
                <a:hlinkClick r:id="rId76"/>
              </a:rPr>
              <a:t>[12]</a:t>
            </a:r>
            <a:r>
              <a:rPr sz="1100" u="sng">
                <a:solidFill>
                  <a:srgbClr val="0847C2"/>
                </a:solidFill>
                <a:hlinkClick r:id="rId138"/>
              </a:rPr>
              <a:t>[37]</a:t>
            </a:r>
            <a:r>
              <a:t> </a:t>
            </a:r>
            <a:r>
              <a:rPr u="sng">
                <a:solidFill>
                  <a:srgbClr val="0847C2"/>
                </a:solidFill>
                <a:hlinkClick r:id="rId139"/>
              </a:rPr>
              <a:t>Presymptomatic testing</a:t>
            </a:r>
            <a:r>
              <a:t> for HD has also influenced testing for other illnesses with genetic variants such as </a:t>
            </a:r>
            <a:r>
              <a:rPr u="sng">
                <a:solidFill>
                  <a:srgbClr val="0847C2"/>
                </a:solidFill>
                <a:hlinkClick r:id="rId140"/>
              </a:rPr>
              <a:t>polycystic kidney</a:t>
            </a:r>
            <a:r>
              <a:t> disease, familiar </a:t>
            </a:r>
            <a:r>
              <a:rPr u="sng">
                <a:solidFill>
                  <a:srgbClr val="0847C2"/>
                </a:solidFill>
                <a:hlinkClick r:id="rId49"/>
              </a:rPr>
              <a:t>Alzheimer's disease</a:t>
            </a:r>
            <a:r>
              <a:t> and </a:t>
            </a:r>
            <a:r>
              <a:rPr u="sng">
                <a:solidFill>
                  <a:srgbClr val="0847C2"/>
                </a:solidFill>
                <a:hlinkClick r:id="rId141"/>
              </a:rPr>
              <a:t>breast cancer</a:t>
            </a:r>
            <a:r>
              <a:t>.</a:t>
            </a:r>
            <a:r>
              <a:rPr sz="1100" u="sng">
                <a:solidFill>
                  <a:srgbClr val="0847C2"/>
                </a:solidFill>
                <a:hlinkClick r:id="rId137"/>
              </a:rPr>
              <a:t>[36]</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142"/>
              </a:rPr>
              <a:t>edit</a:t>
            </a:r>
            <a:r>
              <a:rPr>
                <a:solidFill>
                  <a:srgbClr val="000000"/>
                </a:solidFill>
              </a:rPr>
              <a:t>]</a:t>
            </a:r>
          </a:p>
          <a:p>
            <a:pPr defTabSz="457200">
              <a:lnSpc>
                <a:spcPts val="3400"/>
              </a:lnSpc>
              <a:spcBef>
                <a:spcPts val="600"/>
              </a:spcBef>
              <a:defRPr sz="1300">
                <a:latin typeface="Helvetica"/>
                <a:ea typeface="Helvetica"/>
                <a:cs typeface="Helvetica"/>
                <a:sym typeface="Helvetica"/>
              </a:defRPr>
            </a:pPr>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pPr defTabSz="457200">
              <a:defRPr sz="1300">
                <a:latin typeface="Arial"/>
                <a:ea typeface="Arial"/>
                <a:cs typeface="Arial"/>
                <a:sym typeface="Arial"/>
              </a:defRPr>
            </a:pPr>
            <a:r>
              <a:t>Autosomal dominant traits may involve only one organ or part of the body, for example the eye in congenital cataracts. It is common, however, for autosomal dominant disorders to manifest in different systems of the body in a variety of ways. This is pleiotropy - a single gene that may give rise to two or more apparently unrelated effects. In tuberous sclerosis affected individuals can present with either learning difficulties, epilepsy, or a facial rash known as adenoma sebaceum (</a:t>
            </a:r>
            <a:r>
              <a:rPr u="sng">
                <a:solidFill>
                  <a:srgbClr val="011777"/>
                </a:solidFill>
                <a:uFill>
                  <a:solidFill>
                    <a:srgbClr val="011777"/>
                  </a:solidFill>
                </a:uFill>
              </a:rPr>
              <a:t>Fig. 7.5</a:t>
            </a:r>
            <a:r>
              <a:t>) (histologically composed of blood vessels and fibrous tissue known as angiokeratoma); some affected individuals have all features (see also </a:t>
            </a:r>
            <a:r>
              <a:rPr u="sng">
                <a:solidFill>
                  <a:srgbClr val="011777"/>
                </a:solidFill>
                <a:uFill>
                  <a:solidFill>
                    <a:srgbClr val="011777"/>
                  </a:solidFill>
                </a:uFill>
              </a:rPr>
              <a:t>p. 318</a:t>
            </a:r>
            <a:r>
              <a:t>). Recently, our conceptual understanding of the term </a:t>
            </a:r>
            <a:r>
              <a:rPr i="1"/>
              <a:t>pleiotropy</a:t>
            </a:r>
            <a:r>
              <a:t> has been challenged by the remarkably diverse syndromes that can result from different mutations in the same gene, for example the </a:t>
            </a:r>
            <a:r>
              <a:rPr i="1"/>
              <a:t>LMNA</a:t>
            </a:r>
            <a:r>
              <a:t> gene (which encodes Lamin A/C) and the X-linked Filamin A gene. Mutations in </a:t>
            </a:r>
            <a:r>
              <a:rPr i="1"/>
              <a:t>LMNA</a:t>
            </a:r>
            <a:r>
              <a:t> may cause Emery-Dreifuss muscular dystrophy, a form of limb girdle muscular dystrophy, a form of Charcot - Marie-Tooth disease (</a:t>
            </a:r>
            <a:r>
              <a:rPr u="sng">
                <a:solidFill>
                  <a:srgbClr val="011777"/>
                </a:solidFill>
                <a:uFill>
                  <a:solidFill>
                    <a:srgbClr val="011777"/>
                  </a:solidFill>
                </a:uFill>
              </a:rPr>
              <a:t>p. 297</a:t>
            </a:r>
            <a:r>
              <a:t>), dilated cardiomyopathy (</a:t>
            </a:r>
            <a:r>
              <a:rPr u="sng">
                <a:solidFill>
                  <a:srgbClr val="011777"/>
                </a:solidFill>
                <a:uFill>
                  <a:solidFill>
                    <a:srgbClr val="011777"/>
                  </a:solidFill>
                </a:uFill>
              </a:rPr>
              <a:t>p. 305</a:t>
            </a:r>
            <a:r>
              <a:t>), Dunnigan-type familial partial lipodystrophy (</a:t>
            </a:r>
            <a:r>
              <a:rPr u="sng">
                <a:solidFill>
                  <a:srgbClr val="011777"/>
                </a:solidFill>
                <a:uFill>
                  <a:solidFill>
                    <a:srgbClr val="011777"/>
                  </a:solidFill>
                </a:uFill>
              </a:rPr>
              <a:t>Fig. 7.6</a:t>
            </a:r>
            <a:r>
              <a:t>), mandibuloacral dysplasia, and the very rare condition that has always been a great curiosity-Hutchinson-Gilford progeria. These are due to heterozygous mutations, with the exception of the Charcot-Marie-Tooth disease and mandibuloacral dysplasia, which are recessive, and therefore homozygous for </a:t>
            </a:r>
            <a:r>
              <a:rPr i="1"/>
              <a:t>LMNA</a:t>
            </a:r>
            <a:r>
              <a:t> mutations. Sometimes an individual with a mutation is entirely normal. Mutations in the Filamin A gene have recently been implicated in the distinct, though overlapping, X-linked dominant dysmorphic conditions oto-palato-digital syndrome, Melnick-Needles syndrome and frontometaphyseal dysplasia. In addition, however, it would not have been foreseen that a form of X-linked dominant epilepsy in women, called periventricular nodular heterotopia, is also due to mutations in this gene.</a:t>
            </a:r>
          </a:p>
          <a:p>
            <a:pPr defTabSz="457200">
              <a:defRPr sz="1600">
                <a:latin typeface="Arial"/>
                <a:ea typeface="Arial"/>
                <a:cs typeface="Arial"/>
                <a:sym typeface="Arial"/>
              </a:defRPr>
            </a:pPr>
            <a:endParaRPr/>
          </a:p>
          <a:p>
            <a:pPr defTabSz="457200">
              <a:defRPr sz="1300" b="1">
                <a:latin typeface="Arial"/>
                <a:ea typeface="Arial"/>
                <a:cs typeface="Arial"/>
                <a:sym typeface="Arial"/>
              </a:defRPr>
            </a:pPr>
            <a:r>
              <a:t>Variable expressivity</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The clinical features in autosomal dominant disorders can show striking variation from person to person, even in the same family. This difference between individuals is referred to as </a:t>
            </a:r>
            <a:r>
              <a:rPr i="1"/>
              <a:t>variable expressivity</a:t>
            </a:r>
            <a:r>
              <a:t>. In autosomal dominant polycystic kidney disease, for example, some affected individuals develop renal failure in early adulthood whilst others have just a few renal cysts that do not significantly affect renal function.</a:t>
            </a:r>
          </a:p>
          <a:p>
            <a:pPr defTabSz="457200">
              <a:defRPr sz="1600">
                <a:latin typeface="Arial"/>
                <a:ea typeface="Arial"/>
                <a:cs typeface="Arial"/>
                <a:sym typeface="Arial"/>
              </a:defRPr>
            </a:pPr>
            <a:endParaRPr/>
          </a:p>
          <a:p>
            <a:pPr defTabSz="457200">
              <a:defRPr sz="1300" b="1">
                <a:latin typeface="Arial"/>
                <a:ea typeface="Arial"/>
                <a:cs typeface="Arial"/>
                <a:sym typeface="Arial"/>
              </a:defRPr>
            </a:pPr>
            <a:r>
              <a:t>Reduced penetrance</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In some individuals heterozygous for gene mutations giving rise to certain autosomal dominant disorders there may be no abnormal clinical features, representing so-called </a:t>
            </a:r>
            <a:r>
              <a:rPr i="1"/>
              <a:t>reduced penetrance</a:t>
            </a:r>
            <a:r>
              <a:t> or what is commonly referred to in lay terms as 'skipping a generation'. Reduced penetrance is thought to be the result of the modifying effects of other genes, as well as being due to interaction of the gene with environmental factors. An individual who has no features of a disorder despite being heterozygous for a particular gene mutation is said to represent </a:t>
            </a:r>
            <a:r>
              <a:rPr i="1"/>
              <a:t>non-penetrance</a:t>
            </a:r>
            <a:r>
              <a:t>.</a:t>
            </a:r>
          </a:p>
          <a:p>
            <a:pPr defTabSz="457200">
              <a:defRPr sz="1600">
                <a:latin typeface="Arial"/>
                <a:ea typeface="Arial"/>
                <a:cs typeface="Arial"/>
                <a:sym typeface="Arial"/>
              </a:defRPr>
            </a:pPr>
            <a:endParaRPr/>
          </a:p>
          <a:p>
            <a:pPr defTabSz="457200">
              <a:defRPr sz="1300">
                <a:latin typeface="Arial"/>
                <a:ea typeface="Arial"/>
                <a:cs typeface="Arial"/>
                <a:sym typeface="Arial"/>
              </a:defRPr>
            </a:pPr>
            <a:r>
              <a:t>Reduced penetrance and variable expressivity, together with the pleiotropic effects of a mutant allele, all need to be taken into account when providing genetic counseling to individuals at risk for autosomal dominantly inherited disorders.</a:t>
            </a:r>
          </a:p>
          <a:p>
            <a:pPr defTabSz="457200">
              <a:defRPr sz="1300">
                <a:latin typeface="Arial"/>
                <a:ea typeface="Arial"/>
                <a:cs typeface="Arial"/>
                <a:sym typeface="Arial"/>
              </a:defRPr>
            </a:pPr>
            <a:endParaRPr/>
          </a:p>
          <a:p>
            <a:pPr defTabSz="457200">
              <a:lnSpc>
                <a:spcPts val="3400"/>
              </a:lnSpc>
              <a:spcBef>
                <a:spcPts val="600"/>
              </a:spcBef>
              <a:defRPr sz="1300">
                <a:latin typeface="Helvetica"/>
                <a:ea typeface="Helvetica"/>
                <a:cs typeface="Helvetica"/>
                <a:sym typeface="Helvetica"/>
              </a:defRPr>
            </a:pPr>
            <a:r>
              <a:rPr b="1"/>
              <a:t>Marfan syndrome</a:t>
            </a:r>
            <a:r>
              <a:t> (also called </a:t>
            </a:r>
            <a:r>
              <a:rPr b="1"/>
              <a:t>Marfan's syndrome</a:t>
            </a:r>
            <a:r>
              <a:t>) is a </a:t>
            </a:r>
            <a:r>
              <a:rPr u="sng">
                <a:solidFill>
                  <a:srgbClr val="0847C2"/>
                </a:solidFill>
                <a:hlinkClick r:id="rId3"/>
              </a:rPr>
              <a:t>genetic disorder</a:t>
            </a:r>
            <a:r>
              <a:t> of the </a:t>
            </a:r>
            <a:r>
              <a:rPr u="sng">
                <a:solidFill>
                  <a:srgbClr val="0847C2"/>
                </a:solidFill>
                <a:hlinkClick r:id="rId4"/>
              </a:rPr>
              <a:t>connective tissue</a:t>
            </a:r>
            <a:r>
              <a:t>.</a:t>
            </a:r>
          </a:p>
          <a:p>
            <a:pPr defTabSz="457200">
              <a:lnSpc>
                <a:spcPts val="3400"/>
              </a:lnSpc>
              <a:spcBef>
                <a:spcPts val="600"/>
              </a:spcBef>
              <a:defRPr sz="1300">
                <a:latin typeface="Helvetica"/>
                <a:ea typeface="Helvetica"/>
                <a:cs typeface="Helvetica"/>
                <a:sym typeface="Helvetica"/>
              </a:defRPr>
            </a:pPr>
            <a:r>
              <a:t>It is sometimes inherited as a </a:t>
            </a:r>
            <a:r>
              <a:rPr u="sng">
                <a:solidFill>
                  <a:srgbClr val="0847C2"/>
                </a:solidFill>
                <a:hlinkClick r:id="rId5"/>
              </a:rPr>
              <a:t>dominant</a:t>
            </a:r>
            <a:r>
              <a:t> trait. It is carried by a gene called </a:t>
            </a:r>
            <a:r>
              <a:rPr u="sng">
                <a:solidFill>
                  <a:srgbClr val="0847C2"/>
                </a:solidFill>
                <a:hlinkClick r:id="rId6"/>
              </a:rPr>
              <a:t>FBN1</a:t>
            </a:r>
            <a:r>
              <a:t>, which encodes a connective protein called </a:t>
            </a:r>
            <a:r>
              <a:rPr u="sng">
                <a:solidFill>
                  <a:srgbClr val="0847C2"/>
                </a:solidFill>
                <a:hlinkClick r:id="rId7"/>
              </a:rPr>
              <a:t>fibrillin</a:t>
            </a:r>
            <a:r>
              <a:t>-1.</a:t>
            </a:r>
            <a:r>
              <a:rPr sz="1100" u="sng">
                <a:solidFill>
                  <a:srgbClr val="0847C2"/>
                </a:solidFill>
                <a:hlinkClick r:id="rId8"/>
              </a:rPr>
              <a:t>[1]</a:t>
            </a:r>
            <a:r>
              <a:rPr sz="1100" u="sng">
                <a:solidFill>
                  <a:srgbClr val="0847C2"/>
                </a:solidFill>
                <a:hlinkClick r:id="rId9"/>
              </a:rPr>
              <a:t>[2]</a:t>
            </a:r>
            <a:r>
              <a:t> People have a pair of FBN1 genes. Because it is </a:t>
            </a:r>
            <a:r>
              <a:rPr u="sng">
                <a:solidFill>
                  <a:srgbClr val="0847C2"/>
                </a:solidFill>
                <a:hlinkClick r:id="rId10"/>
              </a:rPr>
              <a:t>dominant</a:t>
            </a:r>
            <a:r>
              <a:t>, people who have inherited one affected FBN1 gene from either parent will have Marfan's. This syndrome can run from mild to severe.</a:t>
            </a:r>
          </a:p>
          <a:p>
            <a:pPr defTabSz="457200">
              <a:lnSpc>
                <a:spcPts val="3400"/>
              </a:lnSpc>
              <a:spcBef>
                <a:spcPts val="600"/>
              </a:spcBef>
              <a:defRPr sz="1300">
                <a:latin typeface="Helvetica"/>
                <a:ea typeface="Helvetica"/>
                <a:cs typeface="Helvetica"/>
                <a:sym typeface="Helvetica"/>
              </a:defRPr>
            </a:pPr>
            <a:r>
              <a:t>People with Marfan's are typically tall, with long </a:t>
            </a:r>
            <a:r>
              <a:rPr u="sng">
                <a:solidFill>
                  <a:srgbClr val="0847C2"/>
                </a:solidFill>
                <a:hlinkClick r:id="rId11"/>
              </a:rPr>
              <a:t>limbs</a:t>
            </a:r>
            <a:r>
              <a:t> and long thin fingers.</a:t>
            </a:r>
          </a:p>
          <a:p>
            <a:pPr defTabSz="457200">
              <a:lnSpc>
                <a:spcPts val="3400"/>
              </a:lnSpc>
              <a:spcBef>
                <a:spcPts val="600"/>
              </a:spcBef>
              <a:defRPr sz="1300">
                <a:latin typeface="Helvetica"/>
                <a:ea typeface="Helvetica"/>
                <a:cs typeface="Helvetica"/>
                <a:sym typeface="Helvetica"/>
              </a:defRPr>
            </a:pPr>
            <a:r>
              <a:t>The most serious complications are the defects of the </a:t>
            </a:r>
            <a:r>
              <a:rPr u="sng">
                <a:solidFill>
                  <a:srgbClr val="0847C2"/>
                </a:solidFill>
                <a:hlinkClick r:id="rId12"/>
              </a:rPr>
              <a:t>heart valves</a:t>
            </a:r>
            <a:r>
              <a:t> and </a:t>
            </a:r>
            <a:r>
              <a:rPr u="sng">
                <a:solidFill>
                  <a:srgbClr val="0847C2"/>
                </a:solidFill>
                <a:hlinkClick r:id="rId13"/>
              </a:rPr>
              <a:t>aorta</a:t>
            </a:r>
            <a:r>
              <a:t>. It may also affect the </a:t>
            </a:r>
            <a:r>
              <a:rPr u="sng">
                <a:solidFill>
                  <a:srgbClr val="0847C2"/>
                </a:solidFill>
                <a:hlinkClick r:id="rId14"/>
              </a:rPr>
              <a:t>lungs</a:t>
            </a:r>
            <a:r>
              <a:t>, eyes, the </a:t>
            </a:r>
            <a:r>
              <a:rPr u="sng">
                <a:solidFill>
                  <a:srgbClr val="0847C2"/>
                </a:solidFill>
                <a:hlinkClick r:id="rId15"/>
              </a:rPr>
              <a:t>dural</a:t>
            </a:r>
            <a:r>
              <a:t> sac surrounding the </a:t>
            </a:r>
            <a:r>
              <a:rPr u="sng">
                <a:solidFill>
                  <a:srgbClr val="0847C2"/>
                </a:solidFill>
                <a:hlinkClick r:id="rId16"/>
              </a:rPr>
              <a:t>spinal cord</a:t>
            </a:r>
            <a:r>
              <a:t>, skeleton and the </a:t>
            </a:r>
            <a:r>
              <a:rPr u="sng">
                <a:solidFill>
                  <a:srgbClr val="0847C2"/>
                </a:solidFill>
                <a:hlinkClick r:id="rId17"/>
              </a:rPr>
              <a:t>hard palate</a:t>
            </a:r>
            <a:r>
              <a:t>.</a:t>
            </a:r>
          </a:p>
          <a:p>
            <a:pPr defTabSz="457200">
              <a:lnSpc>
                <a:spcPts val="3400"/>
              </a:lnSpc>
              <a:spcBef>
                <a:spcPts val="600"/>
              </a:spcBef>
              <a:defRPr sz="1300">
                <a:latin typeface="Helvetica"/>
                <a:ea typeface="Helvetica"/>
                <a:cs typeface="Helvetica"/>
                <a:sym typeface="Helvetica"/>
              </a:defRPr>
            </a:pPr>
            <a:r>
              <a:t>In addition to being a connective protein that forms the structural support for tissues outside the cell, the normal fibrillin-1 protein binds to another protein, </a:t>
            </a:r>
            <a:r>
              <a:rPr u="sng">
                <a:solidFill>
                  <a:srgbClr val="0847C2"/>
                </a:solidFill>
                <a:hlinkClick r:id="rId18"/>
              </a:rPr>
              <a:t>transforming growth factor beta</a:t>
            </a:r>
            <a:r>
              <a:t> (TGF-β).</a:t>
            </a:r>
            <a:r>
              <a:rPr sz="1100" u="sng">
                <a:solidFill>
                  <a:srgbClr val="0847C2"/>
                </a:solidFill>
                <a:hlinkClick r:id="rId19"/>
              </a:rPr>
              <a:t>[3]</a:t>
            </a:r>
            <a:r>
              <a:t> TGF-β has deleterious effects on vascular smooth muscle development and the integrity of the extracellular matrix. Researchers now believe that secondary to mutated fibrillin there is excessive TGF-β at the lungs, heart valves, and aorta, and this weakens the tissues and causes the features of Marfan syndrome. </a:t>
            </a:r>
            <a:r>
              <a:rPr sz="1100" u="sng">
                <a:solidFill>
                  <a:srgbClr val="0847C2"/>
                </a:solidFill>
                <a:hlinkClick r:id="rId20"/>
              </a:rPr>
              <a:t>[4]</a:t>
            </a:r>
            <a:r>
              <a:t>Since angiotensin II receptor blockers (</a:t>
            </a:r>
            <a:r>
              <a:rPr u="sng">
                <a:solidFill>
                  <a:srgbClr val="0847C2"/>
                </a:solidFill>
                <a:hlinkClick r:id="rId21"/>
              </a:rPr>
              <a:t>ARBs</a:t>
            </a:r>
            <a:r>
              <a:t>) also reduce TGF-β, they have tested this by giving ARBs (</a:t>
            </a:r>
            <a:r>
              <a:rPr u="sng">
                <a:solidFill>
                  <a:srgbClr val="0847C2"/>
                </a:solidFill>
                <a:hlinkClick r:id="rId22"/>
              </a:rPr>
              <a:t>losartan</a:t>
            </a:r>
            <a:r>
              <a:t>, etc.) to a small sample of young, severely affected Marfan syndrome patients. In some patients, the growth of the aorta was indeed reduced.</a:t>
            </a:r>
            <a:r>
              <a:rPr sz="1100" u="sng">
                <a:solidFill>
                  <a:srgbClr val="0847C2"/>
                </a:solidFill>
                <a:hlinkClick r:id="rId23"/>
              </a:rPr>
              <a:t>[5]</a:t>
            </a:r>
          </a:p>
          <a:p>
            <a:pPr defTabSz="457200">
              <a:lnSpc>
                <a:spcPts val="3400"/>
              </a:lnSpc>
              <a:spcBef>
                <a:spcPts val="600"/>
              </a:spcBef>
              <a:defRPr sz="1300">
                <a:latin typeface="Helvetica"/>
                <a:ea typeface="Helvetica"/>
                <a:cs typeface="Helvetica"/>
                <a:sym typeface="Helvetica"/>
              </a:defRPr>
            </a:pPr>
            <a:r>
              <a:t>It is named after </a:t>
            </a:r>
            <a:r>
              <a:rPr u="sng">
                <a:solidFill>
                  <a:srgbClr val="0847C2"/>
                </a:solidFill>
                <a:hlinkClick r:id="rId24"/>
              </a:rPr>
              <a:t>Antoine Marfan</a:t>
            </a:r>
            <a:r>
              <a:t>,</a:t>
            </a:r>
            <a:r>
              <a:rPr sz="1100" u="sng">
                <a:solidFill>
                  <a:srgbClr val="0847C2"/>
                </a:solidFill>
                <a:hlinkClick r:id="rId25"/>
              </a:rPr>
              <a:t>[6]</a:t>
            </a:r>
            <a:r>
              <a:t> the French </a:t>
            </a:r>
            <a:r>
              <a:rPr u="sng">
                <a:solidFill>
                  <a:srgbClr val="0847C2"/>
                </a:solidFill>
                <a:hlinkClick r:id="rId26"/>
              </a:rPr>
              <a:t>pediatrician</a:t>
            </a:r>
            <a:r>
              <a:t> who first described the condition in 1896 after noticing striking features in a 5-year-old girl.</a:t>
            </a:r>
            <a:r>
              <a:rPr sz="1100" u="sng">
                <a:solidFill>
                  <a:srgbClr val="0847C2"/>
                </a:solidFill>
                <a:hlinkClick r:id="rId27"/>
              </a:rPr>
              <a:t>[7]</a:t>
            </a:r>
            <a:r>
              <a:rPr sz="1100" u="sng">
                <a:solidFill>
                  <a:srgbClr val="0847C2"/>
                </a:solidFill>
                <a:hlinkClick r:id="rId28"/>
              </a:rPr>
              <a:t>[8]</a:t>
            </a:r>
            <a:r>
              <a:t> The gene linked to the disease was first identified by Francesco Ramirez at the </a:t>
            </a:r>
            <a:r>
              <a:rPr u="sng">
                <a:solidFill>
                  <a:srgbClr val="0847C2"/>
                </a:solidFill>
                <a:hlinkClick r:id="rId29"/>
              </a:rPr>
              <a:t>Mount Sinai Medical Center</a:t>
            </a:r>
            <a:r>
              <a:t> in </a:t>
            </a:r>
            <a:r>
              <a:rPr u="sng">
                <a:solidFill>
                  <a:srgbClr val="0847C2"/>
                </a:solidFill>
                <a:hlinkClick r:id="rId30"/>
              </a:rPr>
              <a:t>New York City</a:t>
            </a:r>
            <a:r>
              <a:t> in 1991.</a:t>
            </a:r>
            <a:r>
              <a:rPr sz="1100" u="sng">
                <a:solidFill>
                  <a:srgbClr val="0847C2"/>
                </a:solidFill>
                <a:hlinkClick r:id="rId31"/>
              </a:rPr>
              <a:t>[9]</a:t>
            </a:r>
            <a:endParaRPr sz="1100" u="sng">
              <a:solidFill>
                <a:srgbClr val="0847C2"/>
              </a:solidFill>
            </a:endParaRPr>
          </a:p>
          <a:p>
            <a:pPr defTabSz="457200">
              <a:lnSpc>
                <a:spcPts val="3400"/>
              </a:lnSpc>
              <a:spcBef>
                <a:spcPts val="600"/>
              </a:spcBef>
              <a:defRPr sz="1300">
                <a:latin typeface="Helvetica"/>
                <a:ea typeface="Helvetica"/>
                <a:cs typeface="Helvetica"/>
                <a:sym typeface="Helvetica"/>
              </a:defRPr>
            </a:pPr>
            <a:endParaRPr sz="1100" u="sng">
              <a:solidFill>
                <a:srgbClr val="0847C2"/>
              </a:solidFill>
            </a:endParaRPr>
          </a:p>
          <a:p>
            <a:pPr defTabSz="457200">
              <a:lnSpc>
                <a:spcPts val="3400"/>
              </a:lnSpc>
              <a:spcBef>
                <a:spcPts val="600"/>
              </a:spcBef>
              <a:defRPr sz="1300">
                <a:latin typeface="Helvetica"/>
                <a:ea typeface="Helvetica"/>
                <a:cs typeface="Helvetica"/>
                <a:sym typeface="Helvetica"/>
              </a:defRPr>
            </a:pPr>
            <a:r>
              <a:t>Although there are no unique signs or symptoms of Marfan syndrome, the constellation of long limbs, dislocated lenses, and aortic root dilation is sufficient to make the diagnosis with confidence. There are more than 30 other clinical features that are variably associated with the syndrome, most involving the skeleton, skin, and joints. There is a great deal of clinical variability even within families that carry the identical mutation.</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32"/>
              </a:rPr>
              <a:t>edit</a:t>
            </a:r>
            <a:r>
              <a:rPr>
                <a:solidFill>
                  <a:srgbClr val="000000"/>
                </a:solidFill>
              </a:rPr>
              <a:t>]</a:t>
            </a:r>
          </a:p>
          <a:p>
            <a:pPr defTabSz="457200">
              <a:lnSpc>
                <a:spcPts val="3900"/>
              </a:lnSpc>
              <a:spcBef>
                <a:spcPts val="500"/>
              </a:spcBef>
              <a:defRPr sz="1700" b="1">
                <a:latin typeface="Helvetica"/>
                <a:ea typeface="Helvetica"/>
                <a:cs typeface="Helvetica"/>
                <a:sym typeface="Helvetica"/>
              </a:defRPr>
            </a:pPr>
            <a:r>
              <a:t>Skeletal system</a:t>
            </a:r>
          </a:p>
          <a:p>
            <a:pPr defTabSz="457200">
              <a:lnSpc>
                <a:spcPts val="3400"/>
              </a:lnSpc>
              <a:spcBef>
                <a:spcPts val="600"/>
              </a:spcBef>
              <a:defRPr sz="1300">
                <a:latin typeface="Helvetica"/>
                <a:ea typeface="Helvetica"/>
                <a:cs typeface="Helvetica"/>
                <a:sym typeface="Helvetica"/>
              </a:defRPr>
            </a:pPr>
            <a:r>
              <a:t>The most readily visible signs are associated with the skeletal system. Many individuals with Marfan syndrome grow to above average height. Some have long slender limbs with long fingers and toes (</a:t>
            </a:r>
            <a:r>
              <a:rPr u="sng">
                <a:solidFill>
                  <a:srgbClr val="0847C2"/>
                </a:solidFill>
                <a:hlinkClick r:id="rId33"/>
              </a:rPr>
              <a:t>arachnodactyly</a:t>
            </a:r>
            <a:r>
              <a:t>). This condition of elongated limbs is known as </a:t>
            </a:r>
            <a:r>
              <a:rPr u="sng">
                <a:solidFill>
                  <a:srgbClr val="0847C2"/>
                </a:solidFill>
                <a:hlinkClick r:id="rId34"/>
              </a:rPr>
              <a:t>dolichostenomelia</a:t>
            </a:r>
            <a:r>
              <a:t>. An individual's arms may be disproportionately long, with thin, weak wrists. In addition to affecting height and limb proportions, Marfan syndrome can produce other skeletal anomalies. Abnormal curvature of the </a:t>
            </a:r>
            <a:r>
              <a:rPr u="sng">
                <a:solidFill>
                  <a:srgbClr val="0847C2"/>
                </a:solidFill>
                <a:hlinkClick r:id="rId35"/>
              </a:rPr>
              <a:t>spine</a:t>
            </a:r>
            <a:r>
              <a:t> (</a:t>
            </a:r>
            <a:r>
              <a:rPr u="sng">
                <a:solidFill>
                  <a:srgbClr val="0847C2"/>
                </a:solidFill>
                <a:hlinkClick r:id="rId36"/>
              </a:rPr>
              <a:t>scoliosis</a:t>
            </a:r>
            <a:r>
              <a:t>) is common, as is abnormal indentation (</a:t>
            </a:r>
            <a:r>
              <a:rPr u="sng">
                <a:solidFill>
                  <a:srgbClr val="0847C2"/>
                </a:solidFill>
                <a:hlinkClick r:id="rId37"/>
              </a:rPr>
              <a:t>pectus excavatum</a:t>
            </a:r>
            <a:r>
              <a:t>) or protrusion (</a:t>
            </a:r>
            <a:r>
              <a:rPr u="sng">
                <a:solidFill>
                  <a:srgbClr val="0847C2"/>
                </a:solidFill>
                <a:hlinkClick r:id="rId38"/>
              </a:rPr>
              <a:t>pectus carinatum</a:t>
            </a:r>
            <a:r>
              <a:t>) of the </a:t>
            </a:r>
            <a:r>
              <a:rPr u="sng">
                <a:solidFill>
                  <a:srgbClr val="0847C2"/>
                </a:solidFill>
                <a:hlinkClick r:id="rId39"/>
              </a:rPr>
              <a:t>sternum</a:t>
            </a:r>
            <a:r>
              <a:t>. Other signs include abnormal joint flexibility, a high </a:t>
            </a:r>
            <a:r>
              <a:rPr u="sng">
                <a:solidFill>
                  <a:srgbClr val="0847C2"/>
                </a:solidFill>
                <a:hlinkClick r:id="rId40"/>
              </a:rPr>
              <a:t>palate</a:t>
            </a:r>
            <a:r>
              <a:t>, </a:t>
            </a:r>
            <a:r>
              <a:rPr u="sng">
                <a:solidFill>
                  <a:srgbClr val="0847C2"/>
                </a:solidFill>
                <a:hlinkClick r:id="rId41"/>
              </a:rPr>
              <a:t>malocclusions</a:t>
            </a:r>
            <a:r>
              <a:t>, </a:t>
            </a:r>
            <a:r>
              <a:rPr u="sng">
                <a:solidFill>
                  <a:srgbClr val="0847C2"/>
                </a:solidFill>
                <a:hlinkClick r:id="rId42"/>
              </a:rPr>
              <a:t>flat feet</a:t>
            </a:r>
            <a:r>
              <a:t>, </a:t>
            </a:r>
            <a:r>
              <a:rPr u="sng">
                <a:solidFill>
                  <a:srgbClr val="0847C2"/>
                </a:solidFill>
                <a:hlinkClick r:id="rId43"/>
              </a:rPr>
              <a:t>hammer toes</a:t>
            </a:r>
            <a:r>
              <a:t>, stooped shoulders, unexplained </a:t>
            </a:r>
            <a:r>
              <a:rPr u="sng">
                <a:solidFill>
                  <a:srgbClr val="0847C2"/>
                </a:solidFill>
                <a:hlinkClick r:id="rId44"/>
              </a:rPr>
              <a:t>stretch marks</a:t>
            </a:r>
            <a:r>
              <a:t> on the skin and thin wrists. It can also cause pain in the joints, bones and muscles in some patients. Some people with Marfan have </a:t>
            </a:r>
            <a:r>
              <a:rPr u="sng">
                <a:solidFill>
                  <a:srgbClr val="0847C2"/>
                </a:solidFill>
                <a:hlinkClick r:id="rId45"/>
              </a:rPr>
              <a:t>speech disorders</a:t>
            </a:r>
            <a:r>
              <a:t> resulting from symptomatic high palates and small jaws. Early </a:t>
            </a:r>
            <a:r>
              <a:rPr u="sng">
                <a:solidFill>
                  <a:srgbClr val="0847C2"/>
                </a:solidFill>
                <a:hlinkClick r:id="rId46"/>
              </a:rPr>
              <a:t>osteoarthritis</a:t>
            </a:r>
            <a:r>
              <a:t> may occur.</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47"/>
              </a:rPr>
              <a:t>edit</a:t>
            </a:r>
            <a:r>
              <a:rPr>
                <a:solidFill>
                  <a:srgbClr val="000000"/>
                </a:solidFill>
              </a:rPr>
              <a:t>]</a:t>
            </a:r>
          </a:p>
          <a:p>
            <a:pPr defTabSz="457200">
              <a:lnSpc>
                <a:spcPts val="3900"/>
              </a:lnSpc>
              <a:spcBef>
                <a:spcPts val="500"/>
              </a:spcBef>
              <a:defRPr sz="1700" b="1">
                <a:latin typeface="Helvetica"/>
                <a:ea typeface="Helvetica"/>
                <a:cs typeface="Helvetica"/>
                <a:sym typeface="Helvetica"/>
              </a:defRPr>
            </a:pPr>
            <a:r>
              <a:t>EyesCardiovascular system</a:t>
            </a:r>
          </a:p>
          <a:p>
            <a:pPr defTabSz="457200">
              <a:lnSpc>
                <a:spcPts val="3400"/>
              </a:lnSpc>
              <a:spcBef>
                <a:spcPts val="600"/>
              </a:spcBef>
              <a:defRPr sz="1300">
                <a:latin typeface="Helvetica"/>
                <a:ea typeface="Helvetica"/>
                <a:cs typeface="Helvetica"/>
                <a:sym typeface="Helvetica"/>
              </a:defRPr>
            </a:pPr>
            <a:r>
              <a:t>The most serious signs and symptoms associated with Marfan syndrome involve the cardiovascular system. Undue fatigue, shortness of breath, </a:t>
            </a:r>
            <a:r>
              <a:rPr u="sng">
                <a:solidFill>
                  <a:srgbClr val="0847C2"/>
                </a:solidFill>
                <a:hlinkClick r:id="rId48"/>
              </a:rPr>
              <a:t>heart palpitations</a:t>
            </a:r>
            <a:r>
              <a:t>, </a:t>
            </a:r>
            <a:r>
              <a:rPr u="sng">
                <a:solidFill>
                  <a:srgbClr val="0847C2"/>
                </a:solidFill>
                <a:hlinkClick r:id="rId49"/>
              </a:rPr>
              <a:t>racing heartbeats</a:t>
            </a:r>
            <a:r>
              <a:t>, or </a:t>
            </a:r>
            <a:r>
              <a:rPr u="sng">
                <a:solidFill>
                  <a:srgbClr val="0847C2"/>
                </a:solidFill>
                <a:hlinkClick r:id="rId50"/>
              </a:rPr>
              <a:t>Angina pectoris</a:t>
            </a:r>
            <a:r>
              <a:t> with pain radiating to the back, shoulder, or arm. Cold arms, hands and feet can also be linked to Marfan's syndrome because of inadequate circulation. A </a:t>
            </a:r>
            <a:r>
              <a:rPr u="sng">
                <a:solidFill>
                  <a:srgbClr val="0847C2"/>
                </a:solidFill>
                <a:hlinkClick r:id="rId51"/>
              </a:rPr>
              <a:t>heart murmur</a:t>
            </a:r>
            <a:r>
              <a:t>, abnormal reading on an </a:t>
            </a:r>
            <a:r>
              <a:rPr u="sng">
                <a:solidFill>
                  <a:srgbClr val="0847C2"/>
                </a:solidFill>
                <a:hlinkClick r:id="rId52"/>
              </a:rPr>
              <a:t>EKG</a:t>
            </a:r>
            <a:r>
              <a:t>, or symptoms of </a:t>
            </a:r>
            <a:r>
              <a:rPr u="sng">
                <a:solidFill>
                  <a:srgbClr val="0847C2"/>
                </a:solidFill>
                <a:hlinkClick r:id="rId50"/>
              </a:rPr>
              <a:t>angina</a:t>
            </a:r>
            <a:r>
              <a:t> can indicate further investigation. The signs of regurgitation from </a:t>
            </a:r>
            <a:r>
              <a:rPr u="sng">
                <a:solidFill>
                  <a:srgbClr val="0847C2"/>
                </a:solidFill>
                <a:hlinkClick r:id="rId53"/>
              </a:rPr>
              <a:t>prolapse</a:t>
            </a:r>
            <a:r>
              <a:t> of the mitral or aortic </a:t>
            </a:r>
            <a:r>
              <a:rPr u="sng">
                <a:solidFill>
                  <a:srgbClr val="0847C2"/>
                </a:solidFill>
                <a:hlinkClick r:id="rId54"/>
              </a:rPr>
              <a:t>valves</a:t>
            </a:r>
            <a:r>
              <a:t> (which control the flow of blood through the heart) result from cystic medial degeneration of the valves which is commonly associated with Marfan's syndrome (see </a:t>
            </a:r>
            <a:r>
              <a:rPr u="sng">
                <a:solidFill>
                  <a:srgbClr val="0847C2"/>
                </a:solidFill>
                <a:hlinkClick r:id="rId55"/>
              </a:rPr>
              <a:t>mitral valve prolapse</a:t>
            </a:r>
            <a:r>
              <a:t>, </a:t>
            </a:r>
            <a:r>
              <a:rPr u="sng">
                <a:solidFill>
                  <a:srgbClr val="0847C2"/>
                </a:solidFill>
                <a:hlinkClick r:id="rId56"/>
              </a:rPr>
              <a:t>aortic regurgitation</a:t>
            </a:r>
            <a:r>
              <a:t>). However, the major sign that would lead a doctor to consider an underlying condition is a </a:t>
            </a:r>
            <a:r>
              <a:rPr u="sng">
                <a:solidFill>
                  <a:srgbClr val="0847C2"/>
                </a:solidFill>
                <a:hlinkClick r:id="rId57"/>
              </a:rPr>
              <a:t>dilated aorta</a:t>
            </a:r>
            <a:r>
              <a:t> or an </a:t>
            </a:r>
            <a:r>
              <a:rPr u="sng">
                <a:solidFill>
                  <a:srgbClr val="0847C2"/>
                </a:solidFill>
                <a:hlinkClick r:id="rId58"/>
              </a:rPr>
              <a:t>aortic aneurysm</a:t>
            </a:r>
            <a:r>
              <a:t>. Sometimes, no heart problems are apparent until the weakening of the connective tissue (cystic medial degeneration) in the </a:t>
            </a:r>
            <a:r>
              <a:rPr u="sng">
                <a:solidFill>
                  <a:srgbClr val="0847C2"/>
                </a:solidFill>
                <a:hlinkClick r:id="rId13"/>
              </a:rPr>
              <a:t>ascending aorta</a:t>
            </a:r>
            <a:r>
              <a:t> causes an </a:t>
            </a:r>
            <a:r>
              <a:rPr u="sng">
                <a:solidFill>
                  <a:srgbClr val="0847C2"/>
                </a:solidFill>
                <a:hlinkClick r:id="rId58"/>
              </a:rPr>
              <a:t>aortic aneurysm</a:t>
            </a:r>
            <a:r>
              <a:t> or </a:t>
            </a:r>
            <a:r>
              <a:rPr u="sng">
                <a:solidFill>
                  <a:srgbClr val="0847C2"/>
                </a:solidFill>
                <a:hlinkClick r:id="rId59"/>
              </a:rPr>
              <a:t>aortic dissection</a:t>
            </a:r>
            <a:r>
              <a:t>, a medical emergency. An aortic dissection is most often fatal and presents with pain radiating down the back, giving a tearing sensation.</a:t>
            </a:r>
          </a:p>
          <a:p>
            <a:pPr defTabSz="457200">
              <a:lnSpc>
                <a:spcPts val="3400"/>
              </a:lnSpc>
              <a:spcBef>
                <a:spcPts val="600"/>
              </a:spcBef>
              <a:defRPr sz="1300">
                <a:latin typeface="Helvetica"/>
                <a:ea typeface="Helvetica"/>
                <a:cs typeface="Helvetica"/>
                <a:sym typeface="Helvetica"/>
              </a:defRPr>
            </a:pPr>
            <a:r>
              <a:t>Because of the underlying connective tissue abnormalities that cause Marfan syndrome, there is an increased incidence of dehiscence of prosthetic mitral valve.</a:t>
            </a:r>
            <a:r>
              <a:rPr sz="1100" u="sng">
                <a:solidFill>
                  <a:srgbClr val="0847C2"/>
                </a:solidFill>
                <a:hlinkClick r:id="rId60"/>
              </a:rPr>
              <a:t>[11]</a:t>
            </a:r>
            <a:r>
              <a:t> Care should be taken to attempt repair of damaged heart valves rather than replacement.</a:t>
            </a:r>
          </a:p>
          <a:p>
            <a:pPr defTabSz="457200">
              <a:lnSpc>
                <a:spcPts val="3400"/>
              </a:lnSpc>
              <a:spcBef>
                <a:spcPts val="600"/>
              </a:spcBef>
              <a:defRPr sz="1300">
                <a:latin typeface="Helvetica"/>
                <a:ea typeface="Helvetica"/>
                <a:cs typeface="Helvetica"/>
                <a:sym typeface="Helvetica"/>
              </a:defRPr>
            </a:pPr>
            <a:r>
              <a:t>During pregnancy, even in the absence of preconceived cardiovascular abnormality, women with Marfan syndrome are at significant risk of </a:t>
            </a:r>
            <a:r>
              <a:rPr u="sng">
                <a:solidFill>
                  <a:srgbClr val="0847C2"/>
                </a:solidFill>
                <a:hlinkClick r:id="rId59"/>
              </a:rPr>
              <a:t>aortic dissection</a:t>
            </a:r>
            <a:r>
              <a:t>, which is often fatal even when rapidly treated. For this reason, women with Marfan syndrome should receive a thorough assessment prior to conception, and </a:t>
            </a:r>
            <a:r>
              <a:rPr u="sng">
                <a:solidFill>
                  <a:srgbClr val="0847C2"/>
                </a:solidFill>
                <a:hlinkClick r:id="rId61"/>
              </a:rPr>
              <a:t>echocardiography</a:t>
            </a:r>
            <a:r>
              <a:t> should be performed every six to ten weeks during pregnancy, to assess the aortic root diameter. For most women, safe vaginal delivery is possible.</a:t>
            </a:r>
            <a:r>
              <a:rPr sz="1100" u="sng">
                <a:solidFill>
                  <a:srgbClr val="0847C2"/>
                </a:solidFill>
                <a:hlinkClick r:id="rId62"/>
              </a:rPr>
              <a:t>[12]</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63"/>
              </a:rPr>
              <a:t>edit</a:t>
            </a:r>
            <a:r>
              <a:rPr>
                <a:solidFill>
                  <a:srgbClr val="000000"/>
                </a:solidFill>
              </a:rPr>
              <a:t>]</a:t>
            </a:r>
          </a:p>
          <a:p>
            <a:pPr defTabSz="457200">
              <a:lnSpc>
                <a:spcPts val="3900"/>
              </a:lnSpc>
              <a:spcBef>
                <a:spcPts val="500"/>
              </a:spcBef>
              <a:defRPr sz="1700" b="1">
                <a:latin typeface="Helvetica"/>
                <a:ea typeface="Helvetica"/>
                <a:cs typeface="Helvetica"/>
                <a:sym typeface="Helvetica"/>
              </a:defRPr>
            </a:pPr>
            <a:r>
              <a:t>Lungs</a:t>
            </a:r>
          </a:p>
          <a:p>
            <a:pPr defTabSz="457200">
              <a:lnSpc>
                <a:spcPts val="3400"/>
              </a:lnSpc>
              <a:spcBef>
                <a:spcPts val="600"/>
              </a:spcBef>
              <a:defRPr sz="1300">
                <a:latin typeface="Helvetica"/>
                <a:ea typeface="Helvetica"/>
                <a:cs typeface="Helvetica"/>
                <a:sym typeface="Helvetica"/>
              </a:defRPr>
            </a:pPr>
            <a:r>
              <a:t>Marfan syndrome is a </a:t>
            </a:r>
            <a:r>
              <a:rPr u="sng">
                <a:solidFill>
                  <a:srgbClr val="0847C2"/>
                </a:solidFill>
                <a:hlinkClick r:id="rId64"/>
              </a:rPr>
              <a:t>risk factor</a:t>
            </a:r>
            <a:r>
              <a:t> for spontaneous </a:t>
            </a:r>
            <a:r>
              <a:rPr u="sng">
                <a:solidFill>
                  <a:srgbClr val="0847C2"/>
                </a:solidFill>
                <a:hlinkClick r:id="rId65"/>
              </a:rPr>
              <a:t>pneumothorax</a:t>
            </a:r>
            <a:r>
              <a:t>. In spontaneous unilateral pneumothorax, air escapes from a lung and occupies the </a:t>
            </a:r>
            <a:r>
              <a:rPr u="sng">
                <a:solidFill>
                  <a:srgbClr val="0847C2"/>
                </a:solidFill>
                <a:hlinkClick r:id="rId66"/>
              </a:rPr>
              <a:t>pleural</a:t>
            </a:r>
            <a:r>
              <a:t> space between the chest wall and a lung. The lung becomes partially compressed or collapsed. This can cause pain, shortness of breath, </a:t>
            </a:r>
            <a:r>
              <a:rPr u="sng">
                <a:solidFill>
                  <a:srgbClr val="0847C2"/>
                </a:solidFill>
                <a:hlinkClick r:id="rId67"/>
              </a:rPr>
              <a:t>cyanosis</a:t>
            </a:r>
            <a:r>
              <a:t>, and, if not treated, death. Marfan syndrome has also been associated with </a:t>
            </a:r>
            <a:r>
              <a:rPr u="sng">
                <a:solidFill>
                  <a:srgbClr val="0847C2"/>
                </a:solidFill>
                <a:hlinkClick r:id="rId68"/>
              </a:rPr>
              <a:t>sleep apnea</a:t>
            </a:r>
            <a:r>
              <a:t> and </a:t>
            </a:r>
            <a:r>
              <a:rPr u="sng">
                <a:solidFill>
                  <a:srgbClr val="0847C2"/>
                </a:solidFill>
                <a:hlinkClick r:id="rId69"/>
              </a:rPr>
              <a:t>idiopathic</a:t>
            </a:r>
            <a:r>
              <a:t> obstructive lung disease.</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70"/>
              </a:rPr>
              <a:t>edit</a:t>
            </a:r>
            <a:r>
              <a:rPr>
                <a:solidFill>
                  <a:srgbClr val="000000"/>
                </a:solidFill>
              </a:rPr>
              <a:t>]</a:t>
            </a:r>
          </a:p>
          <a:p>
            <a:pPr defTabSz="457200">
              <a:lnSpc>
                <a:spcPts val="3900"/>
              </a:lnSpc>
              <a:spcBef>
                <a:spcPts val="500"/>
              </a:spcBef>
              <a:defRPr sz="1700" b="1">
                <a:latin typeface="Helvetica"/>
                <a:ea typeface="Helvetica"/>
                <a:cs typeface="Helvetica"/>
                <a:sym typeface="Helvetica"/>
              </a:defRPr>
            </a:pPr>
            <a:r>
              <a:t>Central nervous system</a:t>
            </a:r>
          </a:p>
          <a:p>
            <a:pPr defTabSz="457200">
              <a:lnSpc>
                <a:spcPts val="3400"/>
              </a:lnSpc>
              <a:spcBef>
                <a:spcPts val="600"/>
              </a:spcBef>
              <a:defRPr sz="1300">
                <a:latin typeface="Helvetica"/>
                <a:ea typeface="Helvetica"/>
                <a:cs typeface="Helvetica"/>
                <a:sym typeface="Helvetica"/>
              </a:defRPr>
            </a:pPr>
            <a:r>
              <a:t>Another condition that can reduce the quality of life for an individual, though not life-threatening, is </a:t>
            </a:r>
            <a:r>
              <a:rPr u="sng">
                <a:solidFill>
                  <a:srgbClr val="0847C2"/>
                </a:solidFill>
                <a:hlinkClick r:id="rId71"/>
              </a:rPr>
              <a:t>dural ectasia</a:t>
            </a:r>
            <a:r>
              <a:t>, the weakening of the connective tissue of the dural sac, the membrane that encases the </a:t>
            </a:r>
            <a:r>
              <a:rPr u="sng">
                <a:solidFill>
                  <a:srgbClr val="0847C2"/>
                </a:solidFill>
                <a:hlinkClick r:id="rId16"/>
              </a:rPr>
              <a:t>spinal cord</a:t>
            </a:r>
            <a:r>
              <a:t>. Dural ectasia can be present for a long time without producing any noticeable symptoms. Symptoms that can occur are lower </a:t>
            </a:r>
            <a:r>
              <a:rPr u="sng">
                <a:solidFill>
                  <a:srgbClr val="0847C2"/>
                </a:solidFill>
                <a:hlinkClick r:id="rId72"/>
              </a:rPr>
              <a:t>back pain</a:t>
            </a:r>
            <a:r>
              <a:t>, leg pain, </a:t>
            </a:r>
            <a:r>
              <a:rPr u="sng">
                <a:solidFill>
                  <a:srgbClr val="0847C2"/>
                </a:solidFill>
                <a:hlinkClick r:id="rId73"/>
              </a:rPr>
              <a:t>abdominal pain</a:t>
            </a:r>
            <a:r>
              <a:t>, other neurological symptoms in the lower extremities, or </a:t>
            </a:r>
            <a:r>
              <a:rPr u="sng">
                <a:solidFill>
                  <a:srgbClr val="0847C2"/>
                </a:solidFill>
                <a:hlinkClick r:id="rId74"/>
              </a:rPr>
              <a:t>headaches</a:t>
            </a:r>
            <a:r>
              <a:t>. Such symptoms usually diminish when the individual lies flat on his or her back. These types of symptoms might lead a doctor to order an </a:t>
            </a:r>
            <a:r>
              <a:rPr u="sng">
                <a:solidFill>
                  <a:srgbClr val="0847C2"/>
                </a:solidFill>
                <a:hlinkClick r:id="rId75"/>
              </a:rPr>
              <a:t>X-ray</a:t>
            </a:r>
            <a:r>
              <a:t> of the </a:t>
            </a:r>
            <a:r>
              <a:rPr u="sng">
                <a:solidFill>
                  <a:srgbClr val="0847C2"/>
                </a:solidFill>
                <a:hlinkClick r:id="rId76"/>
              </a:rPr>
              <a:t>lower spine</a:t>
            </a:r>
            <a:r>
              <a:t>. Dural ectasia is usually not visible on an X-ray in the early phases. A worsening of symptoms and the lack of finding any other cause should eventually lead a doctor to order an upright </a:t>
            </a:r>
            <a:r>
              <a:rPr u="sng">
                <a:solidFill>
                  <a:srgbClr val="0847C2"/>
                </a:solidFill>
                <a:hlinkClick r:id="rId77"/>
              </a:rPr>
              <a:t>MRI</a:t>
            </a:r>
            <a:r>
              <a:t> of the lower spine. Dural ectasia that has progressed to the point of causing these symptoms would appear in an upright MRI image as a dilated pouch that is wearing away at the </a:t>
            </a:r>
            <a:r>
              <a:rPr u="sng">
                <a:solidFill>
                  <a:srgbClr val="0847C2"/>
                </a:solidFill>
                <a:hlinkClick r:id="rId78"/>
              </a:rPr>
              <a:t>lumbar vertebrae</a:t>
            </a:r>
            <a:r>
              <a:t>.</a:t>
            </a:r>
            <a:r>
              <a:rPr sz="1100" u="sng">
                <a:solidFill>
                  <a:srgbClr val="0847C2"/>
                </a:solidFill>
                <a:hlinkClick r:id="rId79"/>
              </a:rPr>
              <a:t>[10]</a:t>
            </a:r>
            <a:r>
              <a:t> Other spinal issues associated with Marfan include degenerative disk disease and spinal cysts. Marfan syndrome is also associated with </a:t>
            </a:r>
            <a:r>
              <a:rPr u="sng">
                <a:solidFill>
                  <a:srgbClr val="0847C2"/>
                </a:solidFill>
                <a:hlinkClick r:id="rId80"/>
              </a:rPr>
              <a:t>dysautonomia</a:t>
            </a:r>
            <a:r>
              <a:t>.</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81"/>
              </a:rPr>
              <a:t>edit</a:t>
            </a:r>
            <a:r>
              <a:rPr>
                <a:solidFill>
                  <a:srgbClr val="000000"/>
                </a:solidFill>
              </a:rPr>
              <a:t>]</a:t>
            </a:r>
          </a:p>
          <a:p>
            <a:pPr defTabSz="457200">
              <a:lnSpc>
                <a:spcPts val="4100"/>
              </a:lnSpc>
              <a:spcBef>
                <a:spcPts val="1100"/>
              </a:spcBef>
              <a:defRPr sz="1900">
                <a:latin typeface="Helvetica"/>
                <a:ea typeface="Helvetica"/>
                <a:cs typeface="Helvetica"/>
                <a:sym typeface="Helvetica"/>
              </a:defRPr>
            </a:pPr>
            <a:r>
              <a:t>Pathogenesis</a:t>
            </a:r>
          </a:p>
          <a:p>
            <a:pPr defTabSz="457200">
              <a:lnSpc>
                <a:spcPts val="3400"/>
              </a:lnSpc>
              <a:spcBef>
                <a:spcPts val="600"/>
              </a:spcBef>
              <a:defRPr sz="1300">
                <a:latin typeface="Helvetica"/>
                <a:ea typeface="Helvetica"/>
                <a:cs typeface="Helvetica"/>
                <a:sym typeface="Helvetica"/>
              </a:defRPr>
            </a:pPr>
            <a:r>
              <a:t>Marfan syndrome is caused by mutations in the </a:t>
            </a:r>
            <a:r>
              <a:rPr i="1"/>
              <a:t>FBN1</a:t>
            </a:r>
            <a:r>
              <a:t> </a:t>
            </a:r>
            <a:r>
              <a:rPr u="sng">
                <a:solidFill>
                  <a:srgbClr val="0847C2"/>
                </a:solidFill>
                <a:hlinkClick r:id="rId82"/>
              </a:rPr>
              <a:t>gene</a:t>
            </a:r>
            <a:r>
              <a:t> on </a:t>
            </a:r>
            <a:r>
              <a:rPr u="sng">
                <a:solidFill>
                  <a:srgbClr val="0847C2"/>
                </a:solidFill>
                <a:hlinkClick r:id="rId83"/>
              </a:rPr>
              <a:t>chromosome 15</a:t>
            </a:r>
            <a:r>
              <a:t>,</a:t>
            </a:r>
            <a:r>
              <a:rPr sz="1100" u="sng">
                <a:solidFill>
                  <a:srgbClr val="0847C2"/>
                </a:solidFill>
                <a:hlinkClick r:id="rId84"/>
              </a:rPr>
              <a:t>[13]</a:t>
            </a:r>
            <a:r>
              <a:t> which </a:t>
            </a:r>
            <a:r>
              <a:rPr u="sng">
                <a:solidFill>
                  <a:srgbClr val="0847C2"/>
                </a:solidFill>
                <a:hlinkClick r:id="rId85"/>
              </a:rPr>
              <a:t>encodes</a:t>
            </a:r>
            <a:r>
              <a:t> a </a:t>
            </a:r>
            <a:r>
              <a:rPr u="sng">
                <a:solidFill>
                  <a:srgbClr val="0847C2"/>
                </a:solidFill>
                <a:hlinkClick r:id="rId86"/>
              </a:rPr>
              <a:t>glycoprotein</a:t>
            </a:r>
            <a:r>
              <a:t> called </a:t>
            </a:r>
            <a:r>
              <a:rPr u="sng">
                <a:solidFill>
                  <a:srgbClr val="0847C2"/>
                </a:solidFill>
                <a:hlinkClick r:id="rId7"/>
              </a:rPr>
              <a:t>fibrillin</a:t>
            </a:r>
            <a:r>
              <a:t>-1, a component of the extracellular matrix. The Fibrillin 1 protein is essential for the proper formation of the extracellular matrix including the biogenesis and maintenance of </a:t>
            </a:r>
            <a:r>
              <a:rPr u="sng">
                <a:solidFill>
                  <a:srgbClr val="0847C2"/>
                </a:solidFill>
                <a:hlinkClick r:id="rId87"/>
              </a:rPr>
              <a:t>elastic fibers</a:t>
            </a:r>
            <a:r>
              <a:t>. The extracellular matrix is critical for both the structural integrity of connective tissue but also serves as a reservoir for growth factors.</a:t>
            </a:r>
            <a:r>
              <a:rPr sz="1100" u="sng">
                <a:solidFill>
                  <a:srgbClr val="0847C2"/>
                </a:solidFill>
                <a:hlinkClick r:id="rId88"/>
              </a:rPr>
              <a:t>[14]</a:t>
            </a:r>
            <a:r>
              <a:t> </a:t>
            </a:r>
            <a:r>
              <a:rPr u="sng">
                <a:solidFill>
                  <a:srgbClr val="0847C2"/>
                </a:solidFill>
                <a:hlinkClick r:id="rId89"/>
              </a:rPr>
              <a:t>Elastin</a:t>
            </a:r>
            <a:r>
              <a:t> fibers are found throughout the body but are particularly abundant in the </a:t>
            </a:r>
            <a:r>
              <a:rPr u="sng">
                <a:solidFill>
                  <a:srgbClr val="0847C2"/>
                </a:solidFill>
                <a:hlinkClick r:id="rId13"/>
              </a:rPr>
              <a:t>aorta</a:t>
            </a:r>
            <a:r>
              <a:t>, </a:t>
            </a:r>
            <a:r>
              <a:rPr u="sng">
                <a:solidFill>
                  <a:srgbClr val="0847C2"/>
                </a:solidFill>
                <a:hlinkClick r:id="rId90"/>
              </a:rPr>
              <a:t>ligaments</a:t>
            </a:r>
            <a:r>
              <a:t> and the </a:t>
            </a:r>
            <a:r>
              <a:rPr u="sng">
                <a:solidFill>
                  <a:srgbClr val="0847C2"/>
                </a:solidFill>
                <a:hlinkClick r:id="rId91"/>
              </a:rPr>
              <a:t>ciliary zonules</a:t>
            </a:r>
            <a:r>
              <a:t> of the eye; consequently, these areas are among the worst affected.</a:t>
            </a:r>
          </a:p>
          <a:p>
            <a:pPr defTabSz="457200">
              <a:lnSpc>
                <a:spcPts val="3400"/>
              </a:lnSpc>
              <a:spcBef>
                <a:spcPts val="600"/>
              </a:spcBef>
              <a:defRPr sz="1300">
                <a:latin typeface="Helvetica"/>
                <a:ea typeface="Helvetica"/>
                <a:cs typeface="Helvetica"/>
                <a:sym typeface="Helvetica"/>
              </a:defRPr>
            </a:pPr>
            <a:r>
              <a:t>A </a:t>
            </a:r>
            <a:r>
              <a:rPr u="sng">
                <a:solidFill>
                  <a:srgbClr val="0847C2"/>
                </a:solidFill>
                <a:hlinkClick r:id="rId92"/>
              </a:rPr>
              <a:t>transgenic</a:t>
            </a:r>
            <a:r>
              <a:t> mouse has been created carrying a single copy of a mutant fibrillin 1, a mutation similar to that found in the human fibrillin 1 gene that is known to cause Marfan syndrome. This mouse strain recapitulates many of the features of the human disease and promises to provide insights into the </a:t>
            </a:r>
            <a:r>
              <a:rPr u="sng">
                <a:solidFill>
                  <a:srgbClr val="0847C2"/>
                </a:solidFill>
                <a:hlinkClick r:id="rId93"/>
              </a:rPr>
              <a:t>pathogenesis</a:t>
            </a:r>
            <a:r>
              <a:t> of the disease. Reducing the level of normal fibrillin-1 causes a Marfan-related disease in mice.</a:t>
            </a:r>
            <a:r>
              <a:rPr sz="1100" u="sng">
                <a:solidFill>
                  <a:srgbClr val="0847C2"/>
                </a:solidFill>
                <a:hlinkClick r:id="rId94"/>
              </a:rPr>
              <a:t>[15]</a:t>
            </a:r>
          </a:p>
          <a:p>
            <a:pPr defTabSz="457200">
              <a:lnSpc>
                <a:spcPts val="3400"/>
              </a:lnSpc>
              <a:spcBef>
                <a:spcPts val="600"/>
              </a:spcBef>
              <a:defRPr sz="1300">
                <a:latin typeface="Helvetica"/>
                <a:ea typeface="Helvetica"/>
                <a:cs typeface="Helvetica"/>
                <a:sym typeface="Helvetica"/>
              </a:defRPr>
            </a:pPr>
            <a:r>
              <a:rPr u="sng">
                <a:solidFill>
                  <a:srgbClr val="0847C2"/>
                </a:solidFill>
                <a:hlinkClick r:id="rId95"/>
              </a:rPr>
              <a:t>Transforming growth factor</a:t>
            </a:r>
            <a:r>
              <a:t> beta (</a:t>
            </a:r>
            <a:r>
              <a:rPr u="sng">
                <a:solidFill>
                  <a:srgbClr val="0847C2"/>
                </a:solidFill>
                <a:hlinkClick r:id="rId96"/>
              </a:rPr>
              <a:t>TGFβ</a:t>
            </a:r>
            <a:r>
              <a:t>) plays an important role in Marfan syndrome. Fibrillin-1 indirectly binds a latent form of TGFβ keeping it sequestered and unable to exert its biological activity. The simplest model of Marfan syndrome suggests that reduced levels of fibrillin-1 allow TGFβ levels to rise due to inadequate sequestration. Although it is not proven how elevated TGFβ levels are responsible for the specific pathology seen with the disease, an inflammatory reaction releasing proteases that slowly degrade the elastin fibers and other components of the extracellular matrix is known to occur. The importance of the TGFβ pathway was confirmed with the discovery of a similar syndrome </a:t>
            </a:r>
            <a:r>
              <a:rPr u="sng">
                <a:solidFill>
                  <a:srgbClr val="0847C2"/>
                </a:solidFill>
                <a:hlinkClick r:id="rId97"/>
              </a:rPr>
              <a:t>Loeys-Dietz syndrome</a:t>
            </a:r>
            <a:r>
              <a:t> involving the </a:t>
            </a:r>
            <a:r>
              <a:rPr i="1"/>
              <a:t>TGFβR2</a:t>
            </a:r>
            <a:r>
              <a:t> gene on </a:t>
            </a:r>
            <a:r>
              <a:rPr u="sng">
                <a:solidFill>
                  <a:srgbClr val="0847C2"/>
                </a:solidFill>
                <a:hlinkClick r:id="rId98"/>
              </a:rPr>
              <a:t>chromosome 3</a:t>
            </a:r>
            <a:r>
              <a:t>, a </a:t>
            </a:r>
            <a:r>
              <a:rPr u="sng">
                <a:solidFill>
                  <a:srgbClr val="0847C2"/>
                </a:solidFill>
                <a:hlinkClick r:id="rId99"/>
              </a:rPr>
              <a:t>receptor protein</a:t>
            </a:r>
            <a:r>
              <a:t> of TGFβ.</a:t>
            </a:r>
            <a:r>
              <a:rPr sz="1100" u="sng">
                <a:solidFill>
                  <a:srgbClr val="0847C2"/>
                </a:solidFill>
                <a:hlinkClick r:id="rId100"/>
              </a:rPr>
              <a:t>[16]</a:t>
            </a:r>
            <a:r>
              <a:t> Marfan syndrome has often been confused with </a:t>
            </a:r>
            <a:r>
              <a:rPr u="sng">
                <a:solidFill>
                  <a:srgbClr val="0847C2"/>
                </a:solidFill>
                <a:hlinkClick r:id="rId97"/>
              </a:rPr>
              <a:t>Loeys-Dietz syndrome</a:t>
            </a:r>
            <a:r>
              <a:t>, because of the considerable clinical overlap between the two syndromes.</a:t>
            </a:r>
            <a:r>
              <a:rPr sz="1100" u="sng">
                <a:solidFill>
                  <a:srgbClr val="0847C2"/>
                </a:solidFill>
                <a:hlinkClick r:id="rId101"/>
              </a:rPr>
              <a:t>[17]</a:t>
            </a:r>
          </a:p>
          <a:p>
            <a:pPr defTabSz="457200">
              <a:lnSpc>
                <a:spcPts val="3400"/>
              </a:lnSpc>
              <a:defRPr sz="1300">
                <a:solidFill>
                  <a:srgbClr val="0847C2"/>
                </a:solidFill>
                <a:latin typeface="Helvetica"/>
                <a:ea typeface="Helvetica"/>
                <a:cs typeface="Helvetica"/>
                <a:sym typeface="Helvetica"/>
              </a:defRPr>
            </a:pPr>
            <a:r>
              <a:rPr>
                <a:solidFill>
                  <a:srgbClr val="000000"/>
                </a:solidFill>
              </a:rPr>
              <a:t>[</a:t>
            </a:r>
            <a:r>
              <a:rPr u="sng">
                <a:hlinkClick r:id="rId102"/>
              </a:rPr>
              <a:t>edit</a:t>
            </a:r>
            <a:r>
              <a:rPr>
                <a:solidFill>
                  <a:srgbClr val="000000"/>
                </a:solidFill>
              </a:rPr>
              <a:t>]</a:t>
            </a:r>
          </a:p>
          <a:p>
            <a:pPr defTabSz="457200">
              <a:lnSpc>
                <a:spcPts val="4100"/>
              </a:lnSpc>
              <a:spcBef>
                <a:spcPts val="1100"/>
              </a:spcBef>
              <a:defRPr sz="1900">
                <a:latin typeface="Helvetica"/>
                <a:ea typeface="Helvetica"/>
                <a:cs typeface="Helvetica"/>
                <a:sym typeface="Helvetica"/>
              </a:defRPr>
            </a:pPr>
            <a:r>
              <a:t>Diagnosis</a:t>
            </a:r>
          </a:p>
          <a:p>
            <a:pPr defTabSz="457200">
              <a:lnSpc>
                <a:spcPts val="3400"/>
              </a:lnSpc>
              <a:spcBef>
                <a:spcPts val="600"/>
              </a:spcBef>
              <a:defRPr sz="1300">
                <a:latin typeface="Helvetica"/>
                <a:ea typeface="Helvetica"/>
                <a:cs typeface="Helvetica"/>
                <a:sym typeface="Helvetica"/>
              </a:defRPr>
            </a:pPr>
            <a:r>
              <a:t>Diagnostic criteria of Marfan syndrome were agreed internationally in 1996.</a:t>
            </a:r>
            <a:r>
              <a:rPr sz="1100" u="sng">
                <a:solidFill>
                  <a:srgbClr val="0847C2"/>
                </a:solidFill>
                <a:hlinkClick r:id="rId103"/>
              </a:rPr>
              <a:t>[18]</a:t>
            </a:r>
            <a:r>
              <a:t> A diagnosis of Marfan syndrome is based on family history and a combination of major and minor indicators of the disorder, rare in the general population, that occur in one individual. For example: four skeletal signs with one or more signs in another body system such as ocular and cardiovascular in one individual. The following conditions may result from Marfan syndrome but may also occur in people without any known underlying disorder.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Title Text"/>
          <p:cNvSpPr>
            <a:spLocks noGrp="1"/>
          </p:cNvSpPr>
          <p:nvPr>
            <p:ph type="title"/>
          </p:nvPr>
        </p:nvSpPr>
        <p:spPr>
          <a:prstGeom prst="rect">
            <a:avLst/>
          </a:prstGeom>
        </p:spPr>
        <p:txBody>
          <a:bodyPr/>
          <a:lstStyle/>
          <a:p>
            <a:r>
              <a:t>Title Text</a:t>
            </a:r>
          </a:p>
        </p:txBody>
      </p:sp>
      <p:sp>
        <p:nvSpPr>
          <p:cNvPr id="1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54000" y="177800"/>
            <a:ext cx="8636000" cy="17145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p>
            <a:r>
              <a:t>Title Text</a:t>
            </a:r>
          </a:p>
        </p:txBody>
      </p:sp>
      <p:sp>
        <p:nvSpPr>
          <p:cNvPr id="3" name="Body Level One…"/>
          <p:cNvSpPr>
            <a:spLocks noGrp="1"/>
          </p:cNvSpPr>
          <p:nvPr>
            <p:ph type="body" idx="1"/>
          </p:nvPr>
        </p:nvSpPr>
        <p:spPr>
          <a:xfrm>
            <a:off x="254000" y="2235200"/>
            <a:ext cx="8636000" cy="41021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2300" y="6489700"/>
            <a:ext cx="266700" cy="279400"/>
          </a:xfrm>
          <a:prstGeom prst="rect">
            <a:avLst/>
          </a:prstGeom>
          <a:ln w="12700">
            <a:miter lim="400000"/>
          </a:ln>
        </p:spPr>
        <p:txBody>
          <a:bodyPr wrap="none" lIns="50800" tIns="50800" rIns="50800" bIns="50800">
            <a:spAutoFit/>
          </a:bodyPr>
          <a:lstStyle>
            <a:lvl1pP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406400" rtl="0" latinLnBrk="0">
        <a:lnSpc>
          <a:spcPct val="100000"/>
        </a:lnSpc>
        <a:spcBef>
          <a:spcPts val="0"/>
        </a:spcBef>
        <a:spcAft>
          <a:spcPts val="0"/>
        </a:spcAft>
        <a:buClrTx/>
        <a:buSzTx/>
        <a:buFontTx/>
        <a:buNone/>
        <a:tabLst/>
        <a:defRPr sz="5000" b="0" i="0" u="none" strike="noStrike" cap="all" spc="0" baseline="0">
          <a:ln>
            <a:noFill/>
          </a:ln>
          <a:solidFill>
            <a:srgbClr val="535353"/>
          </a:solidFill>
          <a:uFillTx/>
          <a:latin typeface="+mn-lt"/>
          <a:ea typeface="+mn-ea"/>
          <a:cs typeface="+mn-cs"/>
          <a:sym typeface="Gill Sans Light"/>
        </a:defRPr>
      </a:lvl1pPr>
      <a:lvl2pPr marL="0" marR="0" indent="228600" algn="ctr" defTabSz="406400" rtl="0" latinLnBrk="0">
        <a:lnSpc>
          <a:spcPct val="100000"/>
        </a:lnSpc>
        <a:spcBef>
          <a:spcPts val="0"/>
        </a:spcBef>
        <a:spcAft>
          <a:spcPts val="0"/>
        </a:spcAft>
        <a:buClrTx/>
        <a:buSzTx/>
        <a:buFontTx/>
        <a:buNone/>
        <a:tabLst/>
        <a:defRPr sz="5000" b="0" i="0" u="none" strike="noStrike" cap="all" spc="0" baseline="0">
          <a:ln>
            <a:noFill/>
          </a:ln>
          <a:solidFill>
            <a:srgbClr val="535353"/>
          </a:solidFill>
          <a:uFillTx/>
          <a:latin typeface="+mn-lt"/>
          <a:ea typeface="+mn-ea"/>
          <a:cs typeface="+mn-cs"/>
          <a:sym typeface="Gill Sans Light"/>
        </a:defRPr>
      </a:lvl2pPr>
      <a:lvl3pPr marL="0" marR="0" indent="457200" algn="ctr" defTabSz="406400" rtl="0" latinLnBrk="0">
        <a:lnSpc>
          <a:spcPct val="100000"/>
        </a:lnSpc>
        <a:spcBef>
          <a:spcPts val="0"/>
        </a:spcBef>
        <a:spcAft>
          <a:spcPts val="0"/>
        </a:spcAft>
        <a:buClrTx/>
        <a:buSzTx/>
        <a:buFontTx/>
        <a:buNone/>
        <a:tabLst/>
        <a:defRPr sz="5000" b="0" i="0" u="none" strike="noStrike" cap="all" spc="0" baseline="0">
          <a:ln>
            <a:noFill/>
          </a:ln>
          <a:solidFill>
            <a:srgbClr val="535353"/>
          </a:solidFill>
          <a:uFillTx/>
          <a:latin typeface="+mn-lt"/>
          <a:ea typeface="+mn-ea"/>
          <a:cs typeface="+mn-cs"/>
          <a:sym typeface="Gill Sans Light"/>
        </a:defRPr>
      </a:lvl3pPr>
      <a:lvl4pPr marL="0" marR="0" indent="685800" algn="ctr" defTabSz="406400" rtl="0" latinLnBrk="0">
        <a:lnSpc>
          <a:spcPct val="100000"/>
        </a:lnSpc>
        <a:spcBef>
          <a:spcPts val="0"/>
        </a:spcBef>
        <a:spcAft>
          <a:spcPts val="0"/>
        </a:spcAft>
        <a:buClrTx/>
        <a:buSzTx/>
        <a:buFontTx/>
        <a:buNone/>
        <a:tabLst/>
        <a:defRPr sz="5000" b="0" i="0" u="none" strike="noStrike" cap="all" spc="0" baseline="0">
          <a:ln>
            <a:noFill/>
          </a:ln>
          <a:solidFill>
            <a:srgbClr val="535353"/>
          </a:solidFill>
          <a:uFillTx/>
          <a:latin typeface="+mn-lt"/>
          <a:ea typeface="+mn-ea"/>
          <a:cs typeface="+mn-cs"/>
          <a:sym typeface="Gill Sans Light"/>
        </a:defRPr>
      </a:lvl4pPr>
      <a:lvl5pPr marL="0" marR="0" indent="914400" algn="ctr" defTabSz="406400" rtl="0" latinLnBrk="0">
        <a:lnSpc>
          <a:spcPct val="100000"/>
        </a:lnSpc>
        <a:spcBef>
          <a:spcPts val="0"/>
        </a:spcBef>
        <a:spcAft>
          <a:spcPts val="0"/>
        </a:spcAft>
        <a:buClrTx/>
        <a:buSzTx/>
        <a:buFontTx/>
        <a:buNone/>
        <a:tabLst/>
        <a:defRPr sz="5000" b="0" i="0" u="none" strike="noStrike" cap="all" spc="0" baseline="0">
          <a:ln>
            <a:noFill/>
          </a:ln>
          <a:solidFill>
            <a:srgbClr val="535353"/>
          </a:solidFill>
          <a:uFillTx/>
          <a:latin typeface="+mn-lt"/>
          <a:ea typeface="+mn-ea"/>
          <a:cs typeface="+mn-cs"/>
          <a:sym typeface="Gill Sans Light"/>
        </a:defRPr>
      </a:lvl5pPr>
      <a:lvl6pPr marL="0" marR="0" indent="1143000" algn="ctr" defTabSz="406400" rtl="0" latinLnBrk="0">
        <a:lnSpc>
          <a:spcPct val="100000"/>
        </a:lnSpc>
        <a:spcBef>
          <a:spcPts val="0"/>
        </a:spcBef>
        <a:spcAft>
          <a:spcPts val="0"/>
        </a:spcAft>
        <a:buClrTx/>
        <a:buSzTx/>
        <a:buFontTx/>
        <a:buNone/>
        <a:tabLst/>
        <a:defRPr sz="5000" b="0" i="0" u="none" strike="noStrike" cap="all" spc="0" baseline="0">
          <a:ln>
            <a:noFill/>
          </a:ln>
          <a:solidFill>
            <a:srgbClr val="535353"/>
          </a:solidFill>
          <a:uFillTx/>
          <a:latin typeface="+mn-lt"/>
          <a:ea typeface="+mn-ea"/>
          <a:cs typeface="+mn-cs"/>
          <a:sym typeface="Gill Sans Light"/>
        </a:defRPr>
      </a:lvl6pPr>
      <a:lvl7pPr marL="0" marR="0" indent="1371600" algn="ctr" defTabSz="406400" rtl="0" latinLnBrk="0">
        <a:lnSpc>
          <a:spcPct val="100000"/>
        </a:lnSpc>
        <a:spcBef>
          <a:spcPts val="0"/>
        </a:spcBef>
        <a:spcAft>
          <a:spcPts val="0"/>
        </a:spcAft>
        <a:buClrTx/>
        <a:buSzTx/>
        <a:buFontTx/>
        <a:buNone/>
        <a:tabLst/>
        <a:defRPr sz="5000" b="0" i="0" u="none" strike="noStrike" cap="all" spc="0" baseline="0">
          <a:ln>
            <a:noFill/>
          </a:ln>
          <a:solidFill>
            <a:srgbClr val="535353"/>
          </a:solidFill>
          <a:uFillTx/>
          <a:latin typeface="+mn-lt"/>
          <a:ea typeface="+mn-ea"/>
          <a:cs typeface="+mn-cs"/>
          <a:sym typeface="Gill Sans Light"/>
        </a:defRPr>
      </a:lvl7pPr>
      <a:lvl8pPr marL="0" marR="0" indent="1600200" algn="ctr" defTabSz="406400" rtl="0" latinLnBrk="0">
        <a:lnSpc>
          <a:spcPct val="100000"/>
        </a:lnSpc>
        <a:spcBef>
          <a:spcPts val="0"/>
        </a:spcBef>
        <a:spcAft>
          <a:spcPts val="0"/>
        </a:spcAft>
        <a:buClrTx/>
        <a:buSzTx/>
        <a:buFontTx/>
        <a:buNone/>
        <a:tabLst/>
        <a:defRPr sz="5000" b="0" i="0" u="none" strike="noStrike" cap="all" spc="0" baseline="0">
          <a:ln>
            <a:noFill/>
          </a:ln>
          <a:solidFill>
            <a:srgbClr val="535353"/>
          </a:solidFill>
          <a:uFillTx/>
          <a:latin typeface="+mn-lt"/>
          <a:ea typeface="+mn-ea"/>
          <a:cs typeface="+mn-cs"/>
          <a:sym typeface="Gill Sans Light"/>
        </a:defRPr>
      </a:lvl8pPr>
      <a:lvl9pPr marL="0" marR="0" indent="1828800" algn="ctr" defTabSz="406400" rtl="0" latinLnBrk="0">
        <a:lnSpc>
          <a:spcPct val="100000"/>
        </a:lnSpc>
        <a:spcBef>
          <a:spcPts val="0"/>
        </a:spcBef>
        <a:spcAft>
          <a:spcPts val="0"/>
        </a:spcAft>
        <a:buClrTx/>
        <a:buSzTx/>
        <a:buFontTx/>
        <a:buNone/>
        <a:tabLst/>
        <a:defRPr sz="5000" b="0" i="0" u="none" strike="noStrike" cap="all" spc="0" baseline="0">
          <a:ln>
            <a:noFill/>
          </a:ln>
          <a:solidFill>
            <a:srgbClr val="535353"/>
          </a:solidFill>
          <a:uFillTx/>
          <a:latin typeface="+mn-lt"/>
          <a:ea typeface="+mn-ea"/>
          <a:cs typeface="+mn-cs"/>
          <a:sym typeface="Gill Sans Light"/>
        </a:defRPr>
      </a:lvl9pPr>
    </p:titleStyle>
    <p:bodyStyle>
      <a:lvl1pPr marL="228600" marR="0" indent="-228600" algn="l" defTabSz="406400" rtl="0" latinLnBrk="0">
        <a:lnSpc>
          <a:spcPct val="100000"/>
        </a:lnSpc>
        <a:spcBef>
          <a:spcPts val="2700"/>
        </a:spcBef>
        <a:spcAft>
          <a:spcPts val="0"/>
        </a:spcAft>
        <a:buClr>
          <a:srgbClr val="535353"/>
        </a:buClr>
        <a:buSzPct val="82000"/>
        <a:buFontTx/>
        <a:buChar char="•"/>
        <a:tabLst/>
        <a:defRPr sz="2400" b="0" i="0" u="none" strike="noStrike" cap="none" spc="0" baseline="0">
          <a:ln>
            <a:noFill/>
          </a:ln>
          <a:solidFill>
            <a:srgbClr val="535353"/>
          </a:solidFill>
          <a:uFillTx/>
          <a:latin typeface="+mn-lt"/>
          <a:ea typeface="+mn-ea"/>
          <a:cs typeface="+mn-cs"/>
          <a:sym typeface="Gill Sans Light"/>
        </a:defRPr>
      </a:lvl1pPr>
      <a:lvl2pPr marL="546100" marR="0" indent="-228600" algn="l" defTabSz="406400" rtl="0" latinLnBrk="0">
        <a:lnSpc>
          <a:spcPct val="100000"/>
        </a:lnSpc>
        <a:spcBef>
          <a:spcPts val="2700"/>
        </a:spcBef>
        <a:spcAft>
          <a:spcPts val="0"/>
        </a:spcAft>
        <a:buClr>
          <a:srgbClr val="535353"/>
        </a:buClr>
        <a:buSzPct val="82000"/>
        <a:buFontTx/>
        <a:buChar char="•"/>
        <a:tabLst/>
        <a:defRPr sz="2400" b="0" i="0" u="none" strike="noStrike" cap="none" spc="0" baseline="0">
          <a:ln>
            <a:noFill/>
          </a:ln>
          <a:solidFill>
            <a:srgbClr val="535353"/>
          </a:solidFill>
          <a:uFillTx/>
          <a:latin typeface="+mn-lt"/>
          <a:ea typeface="+mn-ea"/>
          <a:cs typeface="+mn-cs"/>
          <a:sym typeface="Gill Sans Light"/>
        </a:defRPr>
      </a:lvl2pPr>
      <a:lvl3pPr marL="863600" marR="0" indent="-228600" algn="l" defTabSz="406400" rtl="0" latinLnBrk="0">
        <a:lnSpc>
          <a:spcPct val="100000"/>
        </a:lnSpc>
        <a:spcBef>
          <a:spcPts val="2700"/>
        </a:spcBef>
        <a:spcAft>
          <a:spcPts val="0"/>
        </a:spcAft>
        <a:buClr>
          <a:srgbClr val="535353"/>
        </a:buClr>
        <a:buSzPct val="82000"/>
        <a:buFontTx/>
        <a:buChar char="•"/>
        <a:tabLst/>
        <a:defRPr sz="2400" b="0" i="0" u="none" strike="noStrike" cap="none" spc="0" baseline="0">
          <a:ln>
            <a:noFill/>
          </a:ln>
          <a:solidFill>
            <a:srgbClr val="535353"/>
          </a:solidFill>
          <a:uFillTx/>
          <a:latin typeface="+mn-lt"/>
          <a:ea typeface="+mn-ea"/>
          <a:cs typeface="+mn-cs"/>
          <a:sym typeface="Gill Sans Light"/>
        </a:defRPr>
      </a:lvl3pPr>
      <a:lvl4pPr marL="1181100" marR="0" indent="-228600" algn="l" defTabSz="406400" rtl="0" latinLnBrk="0">
        <a:lnSpc>
          <a:spcPct val="100000"/>
        </a:lnSpc>
        <a:spcBef>
          <a:spcPts val="2700"/>
        </a:spcBef>
        <a:spcAft>
          <a:spcPts val="0"/>
        </a:spcAft>
        <a:buClr>
          <a:srgbClr val="535353"/>
        </a:buClr>
        <a:buSzPct val="82000"/>
        <a:buFontTx/>
        <a:buChar char="•"/>
        <a:tabLst/>
        <a:defRPr sz="2400" b="0" i="0" u="none" strike="noStrike" cap="none" spc="0" baseline="0">
          <a:ln>
            <a:noFill/>
          </a:ln>
          <a:solidFill>
            <a:srgbClr val="535353"/>
          </a:solidFill>
          <a:uFillTx/>
          <a:latin typeface="+mn-lt"/>
          <a:ea typeface="+mn-ea"/>
          <a:cs typeface="+mn-cs"/>
          <a:sym typeface="Gill Sans Light"/>
        </a:defRPr>
      </a:lvl4pPr>
      <a:lvl5pPr marL="1498600" marR="0" indent="-228600" algn="l" defTabSz="406400" rtl="0" latinLnBrk="0">
        <a:lnSpc>
          <a:spcPct val="100000"/>
        </a:lnSpc>
        <a:spcBef>
          <a:spcPts val="2700"/>
        </a:spcBef>
        <a:spcAft>
          <a:spcPts val="0"/>
        </a:spcAft>
        <a:buClr>
          <a:srgbClr val="535353"/>
        </a:buClr>
        <a:buSzPct val="82000"/>
        <a:buFontTx/>
        <a:buChar char="•"/>
        <a:tabLst/>
        <a:defRPr sz="2400" b="0" i="0" u="none" strike="noStrike" cap="none" spc="0" baseline="0">
          <a:ln>
            <a:noFill/>
          </a:ln>
          <a:solidFill>
            <a:srgbClr val="535353"/>
          </a:solidFill>
          <a:uFillTx/>
          <a:latin typeface="+mn-lt"/>
          <a:ea typeface="+mn-ea"/>
          <a:cs typeface="+mn-cs"/>
          <a:sym typeface="Gill Sans Light"/>
        </a:defRPr>
      </a:lvl5pPr>
      <a:lvl6pPr marL="1816100" marR="0" indent="-228600" algn="l" defTabSz="406400" rtl="0" latinLnBrk="0">
        <a:lnSpc>
          <a:spcPct val="100000"/>
        </a:lnSpc>
        <a:spcBef>
          <a:spcPts val="2700"/>
        </a:spcBef>
        <a:spcAft>
          <a:spcPts val="0"/>
        </a:spcAft>
        <a:buClr>
          <a:srgbClr val="535353"/>
        </a:buClr>
        <a:buSzPct val="82000"/>
        <a:buFontTx/>
        <a:buChar char="•"/>
        <a:tabLst/>
        <a:defRPr sz="2400" b="0" i="0" u="none" strike="noStrike" cap="none" spc="0" baseline="0">
          <a:ln>
            <a:noFill/>
          </a:ln>
          <a:solidFill>
            <a:srgbClr val="535353"/>
          </a:solidFill>
          <a:uFillTx/>
          <a:latin typeface="+mn-lt"/>
          <a:ea typeface="+mn-ea"/>
          <a:cs typeface="+mn-cs"/>
          <a:sym typeface="Gill Sans Light"/>
        </a:defRPr>
      </a:lvl6pPr>
      <a:lvl7pPr marL="2133600" marR="0" indent="-228600" algn="l" defTabSz="406400" rtl="0" latinLnBrk="0">
        <a:lnSpc>
          <a:spcPct val="100000"/>
        </a:lnSpc>
        <a:spcBef>
          <a:spcPts val="2700"/>
        </a:spcBef>
        <a:spcAft>
          <a:spcPts val="0"/>
        </a:spcAft>
        <a:buClr>
          <a:srgbClr val="535353"/>
        </a:buClr>
        <a:buSzPct val="82000"/>
        <a:buFontTx/>
        <a:buChar char="•"/>
        <a:tabLst/>
        <a:defRPr sz="2400" b="0" i="0" u="none" strike="noStrike" cap="none" spc="0" baseline="0">
          <a:ln>
            <a:noFill/>
          </a:ln>
          <a:solidFill>
            <a:srgbClr val="535353"/>
          </a:solidFill>
          <a:uFillTx/>
          <a:latin typeface="+mn-lt"/>
          <a:ea typeface="+mn-ea"/>
          <a:cs typeface="+mn-cs"/>
          <a:sym typeface="Gill Sans Light"/>
        </a:defRPr>
      </a:lvl7pPr>
      <a:lvl8pPr marL="2451100" marR="0" indent="-228600" algn="l" defTabSz="406400" rtl="0" latinLnBrk="0">
        <a:lnSpc>
          <a:spcPct val="100000"/>
        </a:lnSpc>
        <a:spcBef>
          <a:spcPts val="2700"/>
        </a:spcBef>
        <a:spcAft>
          <a:spcPts val="0"/>
        </a:spcAft>
        <a:buClr>
          <a:srgbClr val="535353"/>
        </a:buClr>
        <a:buSzPct val="82000"/>
        <a:buFontTx/>
        <a:buChar char="•"/>
        <a:tabLst/>
        <a:defRPr sz="2400" b="0" i="0" u="none" strike="noStrike" cap="none" spc="0" baseline="0">
          <a:ln>
            <a:noFill/>
          </a:ln>
          <a:solidFill>
            <a:srgbClr val="535353"/>
          </a:solidFill>
          <a:uFillTx/>
          <a:latin typeface="+mn-lt"/>
          <a:ea typeface="+mn-ea"/>
          <a:cs typeface="+mn-cs"/>
          <a:sym typeface="Gill Sans Light"/>
        </a:defRPr>
      </a:lvl8pPr>
      <a:lvl9pPr marL="2768600" marR="0" indent="-228600" algn="l" defTabSz="406400" rtl="0" latinLnBrk="0">
        <a:lnSpc>
          <a:spcPct val="100000"/>
        </a:lnSpc>
        <a:spcBef>
          <a:spcPts val="2700"/>
        </a:spcBef>
        <a:spcAft>
          <a:spcPts val="0"/>
        </a:spcAft>
        <a:buClr>
          <a:srgbClr val="535353"/>
        </a:buClr>
        <a:buSzPct val="82000"/>
        <a:buFontTx/>
        <a:buChar char="•"/>
        <a:tabLst/>
        <a:defRPr sz="24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Light"/>
        </a:defRPr>
      </a:lvl1pPr>
      <a:lvl2pPr marL="0" marR="0" indent="2286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Light"/>
        </a:defRPr>
      </a:lvl2pPr>
      <a:lvl3pPr marL="0" marR="0" indent="4572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Light"/>
        </a:defRPr>
      </a:lvl3pPr>
      <a:lvl4pPr marL="0" marR="0" indent="6858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Light"/>
        </a:defRPr>
      </a:lvl4pPr>
      <a:lvl5pPr marL="0" marR="0" indent="9144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Light"/>
        </a:defRPr>
      </a:lvl5pPr>
      <a:lvl6pPr marL="0" marR="0" indent="11430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Light"/>
        </a:defRPr>
      </a:lvl6pPr>
      <a:lvl7pPr marL="0" marR="0" indent="13716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Light"/>
        </a:defRPr>
      </a:lvl7pPr>
      <a:lvl8pPr marL="0" marR="0" indent="16002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Light"/>
        </a:defRPr>
      </a:lvl8pPr>
      <a:lvl9pPr marL="0" marR="0" indent="18288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tterns of Inheritance"/>
          <p:cNvSpPr>
            <a:spLocks noGrp="1"/>
          </p:cNvSpPr>
          <p:nvPr>
            <p:ph type="title"/>
          </p:nvPr>
        </p:nvSpPr>
        <p:spPr>
          <a:xfrm>
            <a:off x="914400" y="2784475"/>
            <a:ext cx="7772400" cy="2041525"/>
          </a:xfrm>
          <a:prstGeom prst="rect">
            <a:avLst/>
          </a:prstGeom>
        </p:spPr>
        <p:txBody>
          <a:bodyPr/>
          <a:lstStyle>
            <a:lvl1pPr>
              <a:defRPr>
                <a:latin typeface="Comic Sans MS"/>
                <a:ea typeface="Comic Sans MS"/>
                <a:cs typeface="Comic Sans MS"/>
                <a:sym typeface="Comic Sans MS"/>
              </a:defRPr>
            </a:lvl1pPr>
          </a:lstStyle>
          <a:p>
            <a:r>
              <a:t>Patterns of Inheritance</a:t>
            </a:r>
          </a:p>
        </p:txBody>
      </p:sp>
      <p:pic>
        <p:nvPicPr>
          <p:cNvPr id="33" name="images.jpg" descr="images.jpg"/>
          <p:cNvPicPr>
            <a:picLocks noChangeAspect="1"/>
          </p:cNvPicPr>
          <p:nvPr/>
        </p:nvPicPr>
        <p:blipFill>
          <a:blip r:embed="rId2">
            <a:alphaModFix amt="66000"/>
            <a:extLst/>
          </a:blip>
          <a:stretch>
            <a:fillRect/>
          </a:stretch>
        </p:blipFill>
        <p:spPr>
          <a:xfrm>
            <a:off x="3898900" y="241300"/>
            <a:ext cx="1333500" cy="1219200"/>
          </a:xfrm>
          <a:prstGeom prst="rect">
            <a:avLst/>
          </a:prstGeom>
          <a:ln w="12700">
            <a:miter lim="400000"/>
          </a:ln>
          <a:effectLst>
            <a:reflection endPos="40000" dir="5400000" sy="-100000" algn="bl" rotWithShape="0"/>
          </a:effectLst>
        </p:spPr>
      </p:pic>
      <p:sp>
        <p:nvSpPr>
          <p:cNvPr id="34" name="Dr Neda M Bogari"/>
          <p:cNvSpPr/>
          <p:nvPr/>
        </p:nvSpPr>
        <p:spPr>
          <a:xfrm>
            <a:off x="3167577" y="5130800"/>
            <a:ext cx="2800003" cy="4826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p>
            <a:r>
              <a:t>Dr Neda M Bogari </a:t>
            </a:r>
          </a:p>
        </p:txBody>
      </p:sp>
      <p:sp>
        <p:nvSpPr>
          <p:cNvPr id="35" name="Umm AL Qura University"/>
          <p:cNvSpPr/>
          <p:nvPr/>
        </p:nvSpPr>
        <p:spPr>
          <a:xfrm>
            <a:off x="2949295" y="1993900"/>
            <a:ext cx="3697859" cy="4826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p>
            <a:r>
              <a:t>Umm AL Qura University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henotype"/>
          <p:cNvSpPr/>
          <p:nvPr/>
        </p:nvSpPr>
        <p:spPr>
          <a:xfrm>
            <a:off x="381000" y="31750"/>
            <a:ext cx="8547100" cy="9271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buClr>
                <a:srgbClr val="000000"/>
              </a:buClr>
              <a:buFont typeface="Comic Sans MS"/>
              <a:defRPr sz="4800">
                <a:solidFill>
                  <a:srgbClr val="000000"/>
                </a:solidFill>
                <a:uFill>
                  <a:solidFill>
                    <a:srgbClr val="000000"/>
                  </a:solidFill>
                </a:uFill>
                <a:latin typeface="Comic Sans MS"/>
                <a:ea typeface="Comic Sans MS"/>
                <a:cs typeface="Comic Sans MS"/>
                <a:sym typeface="Comic Sans MS"/>
              </a:defRPr>
            </a:lvl1pPr>
          </a:lstStyle>
          <a:p>
            <a:r>
              <a:t>Phenotype</a:t>
            </a:r>
          </a:p>
        </p:txBody>
      </p:sp>
      <p:sp>
        <p:nvSpPr>
          <p:cNvPr id="118" name="the physical (&amp; behavioral) characteristics an individual displays"/>
          <p:cNvSpPr/>
          <p:nvPr/>
        </p:nvSpPr>
        <p:spPr>
          <a:xfrm>
            <a:off x="711200" y="1041400"/>
            <a:ext cx="7708900" cy="10668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marL="383540" indent="-342900" algn="l">
              <a:spcBef>
                <a:spcPts val="700"/>
              </a:spcBef>
              <a:buClr>
                <a:srgbClr val="000000"/>
              </a:buClr>
              <a:buSzPct val="100000"/>
              <a:buFont typeface="Comic Sans MS"/>
              <a:buChar char="•"/>
              <a:defRPr>
                <a:solidFill>
                  <a:srgbClr val="000000"/>
                </a:solidFill>
                <a:uFill>
                  <a:solidFill>
                    <a:srgbClr val="000000"/>
                  </a:solidFill>
                </a:uFill>
                <a:latin typeface="Comic Sans MS"/>
                <a:ea typeface="Comic Sans MS"/>
                <a:cs typeface="Comic Sans MS"/>
                <a:sym typeface="Comic Sans MS"/>
              </a:defRPr>
            </a:lvl1pPr>
          </a:lstStyle>
          <a:p>
            <a:r>
              <a:t>the physical (&amp; behavioral) characteristics an individual displays</a:t>
            </a:r>
          </a:p>
        </p:txBody>
      </p:sp>
      <p:pic>
        <p:nvPicPr>
          <p:cNvPr id="119" name="18_04c.jpg" descr="18_04c.jpg"/>
          <p:cNvPicPr>
            <a:picLocks/>
          </p:cNvPicPr>
          <p:nvPr/>
        </p:nvPicPr>
        <p:blipFill>
          <a:blip r:embed="rId2">
            <a:extLst/>
          </a:blip>
          <a:srcRect l="18182" r="16363"/>
          <a:stretch>
            <a:fillRect/>
          </a:stretch>
        </p:blipFill>
        <p:spPr>
          <a:xfrm>
            <a:off x="4714875" y="2209800"/>
            <a:ext cx="3832225" cy="4391025"/>
          </a:xfrm>
          <a:prstGeom prst="rect">
            <a:avLst/>
          </a:prstGeom>
          <a:ln w="12700">
            <a:miter lim="400000"/>
          </a:ln>
        </p:spPr>
      </p:pic>
      <p:pic>
        <p:nvPicPr>
          <p:cNvPr id="120" name="18_04d.jpg" descr="18_04d.jpg"/>
          <p:cNvPicPr>
            <a:picLocks/>
          </p:cNvPicPr>
          <p:nvPr/>
        </p:nvPicPr>
        <p:blipFill>
          <a:blip r:embed="rId3">
            <a:extLst/>
          </a:blip>
          <a:srcRect l="18907" r="18907"/>
          <a:stretch>
            <a:fillRect/>
          </a:stretch>
        </p:blipFill>
        <p:spPr>
          <a:xfrm>
            <a:off x="563562" y="2197100"/>
            <a:ext cx="3665538" cy="44196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lleles"/>
          <p:cNvSpPr/>
          <p:nvPr/>
        </p:nvSpPr>
        <p:spPr>
          <a:xfrm>
            <a:off x="1600200" y="222250"/>
            <a:ext cx="5422901" cy="7874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spcBef>
                <a:spcPts val="1600"/>
              </a:spcBef>
              <a:buClr>
                <a:srgbClr val="000000"/>
              </a:buClr>
              <a:buFont typeface="Comic Sans MS"/>
              <a:defRPr sz="4000">
                <a:latin typeface="Comic Sans MS"/>
                <a:ea typeface="Comic Sans MS"/>
                <a:cs typeface="Comic Sans MS"/>
                <a:sym typeface="Comic Sans MS"/>
              </a:defRPr>
            </a:lvl1pPr>
          </a:lstStyle>
          <a:p>
            <a:r>
              <a:t>Alleles</a:t>
            </a:r>
          </a:p>
        </p:txBody>
      </p:sp>
      <p:grpSp>
        <p:nvGrpSpPr>
          <p:cNvPr id="134" name="Group"/>
          <p:cNvGrpSpPr/>
          <p:nvPr/>
        </p:nvGrpSpPr>
        <p:grpSpPr>
          <a:xfrm>
            <a:off x="-317548" y="1098265"/>
            <a:ext cx="9398647" cy="5575302"/>
            <a:chOff x="0" y="0"/>
            <a:chExt cx="9398646" cy="5575301"/>
          </a:xfrm>
        </p:grpSpPr>
        <p:pic>
          <p:nvPicPr>
            <p:cNvPr id="123" name="#15 Dominant gene.png" descr="#15 Dominant gene.png"/>
            <p:cNvPicPr>
              <a:picLocks/>
            </p:cNvPicPr>
            <p:nvPr/>
          </p:nvPicPr>
          <p:blipFill>
            <a:blip r:embed="rId3">
              <a:extLst/>
            </a:blip>
            <a:stretch>
              <a:fillRect/>
            </a:stretch>
          </p:blipFill>
          <p:spPr>
            <a:xfrm>
              <a:off x="2387839" y="2238994"/>
              <a:ext cx="5994094" cy="2677247"/>
            </a:xfrm>
            <a:prstGeom prst="rect">
              <a:avLst/>
            </a:prstGeom>
            <a:ln w="12700" cap="flat">
              <a:noFill/>
              <a:miter lim="400000"/>
            </a:ln>
            <a:effectLst/>
          </p:spPr>
        </p:pic>
        <p:sp>
          <p:nvSpPr>
            <p:cNvPr id="124" name="Dominant…"/>
            <p:cNvSpPr/>
            <p:nvPr/>
          </p:nvSpPr>
          <p:spPr>
            <a:xfrm>
              <a:off x="1647373" y="4949371"/>
              <a:ext cx="1800105" cy="5603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Arial"/>
                <a:defRPr b="1">
                  <a:latin typeface="Arial"/>
                  <a:ea typeface="Arial"/>
                  <a:cs typeface="Arial"/>
                  <a:sym typeface="Arial"/>
                </a:defRPr>
              </a:pPr>
              <a:r>
                <a:t>Dominant</a:t>
              </a:r>
            </a:p>
            <a:p>
              <a:pPr>
                <a:lnSpc>
                  <a:spcPts val="1900"/>
                </a:lnSpc>
                <a:buClr>
                  <a:srgbClr val="000000"/>
                </a:buClr>
                <a:buFont typeface="Arial"/>
                <a:defRPr b="1">
                  <a:latin typeface="Arial"/>
                  <a:ea typeface="Arial"/>
                  <a:cs typeface="Arial"/>
                  <a:sym typeface="Arial"/>
                </a:defRPr>
              </a:pPr>
              <a:r>
                <a:t>Allele</a:t>
              </a:r>
            </a:p>
          </p:txBody>
        </p:sp>
        <p:grpSp>
          <p:nvGrpSpPr>
            <p:cNvPr id="127" name="Group"/>
            <p:cNvGrpSpPr/>
            <p:nvPr/>
          </p:nvGrpSpPr>
          <p:grpSpPr>
            <a:xfrm>
              <a:off x="0" y="0"/>
              <a:ext cx="5029200" cy="2679701"/>
              <a:chOff x="0" y="0"/>
              <a:chExt cx="5029200" cy="2679700"/>
            </a:xfrm>
          </p:grpSpPr>
          <p:sp>
            <p:nvSpPr>
              <p:cNvPr id="125" name="Shape"/>
              <p:cNvSpPr/>
              <p:nvPr/>
            </p:nvSpPr>
            <p:spPr>
              <a:xfrm>
                <a:off x="963540" y="255793"/>
                <a:ext cx="3131272" cy="242390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cubicBezTo>
                      <a:pt x="1612" y="0"/>
                      <a:pt x="0" y="679"/>
                      <a:pt x="0" y="1517"/>
                    </a:cubicBezTo>
                    <a:lnTo>
                      <a:pt x="0" y="5310"/>
                    </a:lnTo>
                    <a:lnTo>
                      <a:pt x="0" y="5310"/>
                    </a:lnTo>
                    <a:lnTo>
                      <a:pt x="0" y="7586"/>
                    </a:lnTo>
                    <a:lnTo>
                      <a:pt x="0" y="7586"/>
                    </a:lnTo>
                    <a:cubicBezTo>
                      <a:pt x="0" y="8424"/>
                      <a:pt x="1612" y="9104"/>
                      <a:pt x="3600" y="9104"/>
                    </a:cubicBezTo>
                    <a:lnTo>
                      <a:pt x="3600" y="9104"/>
                    </a:lnTo>
                    <a:lnTo>
                      <a:pt x="10764" y="21600"/>
                    </a:lnTo>
                    <a:lnTo>
                      <a:pt x="9000" y="9104"/>
                    </a:lnTo>
                    <a:lnTo>
                      <a:pt x="18000" y="9104"/>
                    </a:lnTo>
                    <a:cubicBezTo>
                      <a:pt x="19988" y="9104"/>
                      <a:pt x="21600" y="8424"/>
                      <a:pt x="21600" y="7586"/>
                    </a:cubicBezTo>
                    <a:lnTo>
                      <a:pt x="21600" y="7586"/>
                    </a:lnTo>
                    <a:lnTo>
                      <a:pt x="21600" y="5310"/>
                    </a:lnTo>
                    <a:lnTo>
                      <a:pt x="21600" y="5310"/>
                    </a:lnTo>
                    <a:lnTo>
                      <a:pt x="21600" y="1517"/>
                    </a:lnTo>
                    <a:cubicBezTo>
                      <a:pt x="21600" y="679"/>
                      <a:pt x="19988" y="0"/>
                      <a:pt x="18000" y="0"/>
                    </a:cubicBezTo>
                    <a:lnTo>
                      <a:pt x="9000" y="0"/>
                    </a:lnTo>
                    <a:lnTo>
                      <a:pt x="3600" y="0"/>
                    </a:lnTo>
                    <a:lnTo>
                      <a:pt x="3600" y="0"/>
                    </a:lnTo>
                    <a:close/>
                  </a:path>
                </a:pathLst>
              </a:custGeom>
              <a:solidFill>
                <a:srgbClr val="FFFFFF"/>
              </a:solidFill>
              <a:ln w="12700" cap="flat">
                <a:noFill/>
                <a:miter lim="400000"/>
              </a:ln>
              <a:effectLst/>
            </p:spPr>
            <p:txBody>
              <a:bodyPr wrap="square" lIns="38100" tIns="38100" rIns="38100" bIns="38100" numCol="1" anchor="ctr">
                <a:noAutofit/>
              </a:bodyPr>
              <a:lstStyle/>
              <a:p>
                <a:pPr>
                  <a:defRPr sz="2400">
                    <a:solidFill>
                      <a:srgbClr val="FFFFFF"/>
                    </a:solidFill>
                  </a:defRPr>
                </a:pPr>
                <a:endParaRPr/>
              </a:p>
            </p:txBody>
          </p:sp>
          <p:sp>
            <p:nvSpPr>
              <p:cNvPr id="126" name="Quiet! I’ll speak  for both of us!"/>
              <p:cNvSpPr/>
              <p:nvPr/>
            </p:nvSpPr>
            <p:spPr>
              <a:xfrm>
                <a:off x="0" y="0"/>
                <a:ext cx="5029200" cy="1612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marL="49991" marR="49991">
                  <a:lnSpc>
                    <a:spcPts val="1900"/>
                  </a:lnSpc>
                  <a:buClr>
                    <a:srgbClr val="000000"/>
                  </a:buClr>
                  <a:buFont typeface="Arial"/>
                  <a:defRPr b="1">
                    <a:latin typeface="Arial"/>
                    <a:ea typeface="Arial"/>
                    <a:cs typeface="Arial"/>
                    <a:sym typeface="Arial"/>
                  </a:defRPr>
                </a:pPr>
                <a:r>
                  <a:t>Quiet! I’ll speak </a:t>
                </a:r>
                <a:br/>
                <a:r>
                  <a:t>for both of us!</a:t>
                </a:r>
              </a:p>
            </p:txBody>
          </p:sp>
        </p:grpSp>
        <p:sp>
          <p:nvSpPr>
            <p:cNvPr id="128" name="Damaged…"/>
            <p:cNvSpPr/>
            <p:nvPr/>
          </p:nvSpPr>
          <p:spPr>
            <a:xfrm>
              <a:off x="7598542" y="4788417"/>
              <a:ext cx="1800105" cy="7868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Arial"/>
                <a:defRPr b="1">
                  <a:latin typeface="Arial"/>
                  <a:ea typeface="Arial"/>
                  <a:cs typeface="Arial"/>
                  <a:sym typeface="Arial"/>
                </a:defRPr>
              </a:pPr>
              <a:r>
                <a:t>Damaged</a:t>
              </a:r>
            </a:p>
            <a:p>
              <a:pPr>
                <a:lnSpc>
                  <a:spcPts val="1900"/>
                </a:lnSpc>
                <a:buClr>
                  <a:srgbClr val="000000"/>
                </a:buClr>
                <a:buFont typeface="Arial"/>
                <a:defRPr b="1">
                  <a:latin typeface="Arial"/>
                  <a:ea typeface="Arial"/>
                  <a:cs typeface="Arial"/>
                  <a:sym typeface="Arial"/>
                </a:defRPr>
              </a:pPr>
              <a:r>
                <a:t>Allele</a:t>
              </a:r>
            </a:p>
          </p:txBody>
        </p:sp>
        <p:sp>
          <p:nvSpPr>
            <p:cNvPr id="129" name="Normal…"/>
            <p:cNvSpPr/>
            <p:nvPr/>
          </p:nvSpPr>
          <p:spPr>
            <a:xfrm>
              <a:off x="3528472" y="4889758"/>
              <a:ext cx="1539220" cy="5603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Arial"/>
                <a:defRPr b="1">
                  <a:latin typeface="Arial"/>
                  <a:ea typeface="Arial"/>
                  <a:cs typeface="Arial"/>
                  <a:sym typeface="Arial"/>
                </a:defRPr>
              </a:pPr>
              <a:r>
                <a:t>Normal</a:t>
              </a:r>
            </a:p>
            <a:p>
              <a:pPr>
                <a:lnSpc>
                  <a:spcPts val="1900"/>
                </a:lnSpc>
                <a:buClr>
                  <a:srgbClr val="000000"/>
                </a:buClr>
                <a:buFont typeface="Arial"/>
                <a:defRPr b="1">
                  <a:latin typeface="Arial"/>
                  <a:ea typeface="Arial"/>
                  <a:cs typeface="Arial"/>
                  <a:sym typeface="Arial"/>
                </a:defRPr>
              </a:pPr>
              <a:r>
                <a:t>Allele</a:t>
              </a:r>
            </a:p>
          </p:txBody>
        </p:sp>
        <p:sp>
          <p:nvSpPr>
            <p:cNvPr id="130" name="Recessive…"/>
            <p:cNvSpPr/>
            <p:nvPr/>
          </p:nvSpPr>
          <p:spPr>
            <a:xfrm>
              <a:off x="5721320" y="4889758"/>
              <a:ext cx="1956635" cy="5603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Arial"/>
                <a:defRPr b="1">
                  <a:latin typeface="Arial"/>
                  <a:ea typeface="Arial"/>
                  <a:cs typeface="Arial"/>
                  <a:sym typeface="Arial"/>
                </a:defRPr>
              </a:pPr>
              <a:r>
                <a:t>Recessive</a:t>
              </a:r>
            </a:p>
            <a:p>
              <a:pPr>
                <a:lnSpc>
                  <a:spcPts val="1900"/>
                </a:lnSpc>
                <a:buClr>
                  <a:srgbClr val="000000"/>
                </a:buClr>
                <a:buFont typeface="Arial"/>
                <a:defRPr b="1">
                  <a:latin typeface="Arial"/>
                  <a:ea typeface="Arial"/>
                  <a:cs typeface="Arial"/>
                  <a:sym typeface="Arial"/>
                </a:defRPr>
              </a:pPr>
              <a:r>
                <a:t>Allele</a:t>
              </a:r>
            </a:p>
          </p:txBody>
        </p:sp>
        <p:grpSp>
          <p:nvGrpSpPr>
            <p:cNvPr id="133" name="Group"/>
            <p:cNvGrpSpPr/>
            <p:nvPr/>
          </p:nvGrpSpPr>
          <p:grpSpPr>
            <a:xfrm>
              <a:off x="5006616" y="423630"/>
              <a:ext cx="3313722" cy="2602126"/>
              <a:chOff x="0" y="0"/>
              <a:chExt cx="3313721" cy="2602125"/>
            </a:xfrm>
          </p:grpSpPr>
          <p:sp>
            <p:nvSpPr>
              <p:cNvPr id="131" name="Shape"/>
              <p:cNvSpPr/>
              <p:nvPr/>
            </p:nvSpPr>
            <p:spPr>
              <a:xfrm>
                <a:off x="112115" y="134469"/>
                <a:ext cx="3085190" cy="246765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cubicBezTo>
                      <a:pt x="1612" y="0"/>
                      <a:pt x="0" y="679"/>
                      <a:pt x="0" y="1517"/>
                    </a:cubicBezTo>
                    <a:lnTo>
                      <a:pt x="0" y="5310"/>
                    </a:lnTo>
                    <a:lnTo>
                      <a:pt x="0" y="5310"/>
                    </a:lnTo>
                    <a:lnTo>
                      <a:pt x="0" y="7586"/>
                    </a:lnTo>
                    <a:lnTo>
                      <a:pt x="0" y="7586"/>
                    </a:lnTo>
                    <a:cubicBezTo>
                      <a:pt x="0" y="8424"/>
                      <a:pt x="1612" y="9104"/>
                      <a:pt x="3600" y="9104"/>
                    </a:cubicBezTo>
                    <a:lnTo>
                      <a:pt x="3600" y="9104"/>
                    </a:lnTo>
                    <a:lnTo>
                      <a:pt x="10764" y="21600"/>
                    </a:lnTo>
                    <a:lnTo>
                      <a:pt x="9000" y="9104"/>
                    </a:lnTo>
                    <a:lnTo>
                      <a:pt x="18000" y="9104"/>
                    </a:lnTo>
                    <a:cubicBezTo>
                      <a:pt x="19988" y="9104"/>
                      <a:pt x="21600" y="8424"/>
                      <a:pt x="21600" y="7586"/>
                    </a:cubicBezTo>
                    <a:lnTo>
                      <a:pt x="21600" y="7586"/>
                    </a:lnTo>
                    <a:lnTo>
                      <a:pt x="21600" y="5310"/>
                    </a:lnTo>
                    <a:lnTo>
                      <a:pt x="21600" y="5310"/>
                    </a:lnTo>
                    <a:lnTo>
                      <a:pt x="21600" y="1517"/>
                    </a:lnTo>
                    <a:cubicBezTo>
                      <a:pt x="21600" y="679"/>
                      <a:pt x="19988" y="0"/>
                      <a:pt x="18000" y="0"/>
                    </a:cubicBezTo>
                    <a:lnTo>
                      <a:pt x="9000" y="0"/>
                    </a:lnTo>
                    <a:lnTo>
                      <a:pt x="3600" y="0"/>
                    </a:lnTo>
                    <a:lnTo>
                      <a:pt x="3600" y="0"/>
                    </a:lnTo>
                    <a:close/>
                  </a:path>
                </a:pathLst>
              </a:custGeom>
              <a:solidFill>
                <a:srgbClr val="FFFFFF"/>
              </a:solidFill>
              <a:ln w="12700" cap="flat">
                <a:noFill/>
                <a:miter lim="400000"/>
              </a:ln>
              <a:effectLst/>
            </p:spPr>
            <p:txBody>
              <a:bodyPr wrap="square" lIns="38100" tIns="38100" rIns="38100" bIns="38100" numCol="1" anchor="ctr">
                <a:noAutofit/>
              </a:bodyPr>
              <a:lstStyle/>
              <a:p>
                <a:pPr>
                  <a:defRPr sz="2400">
                    <a:solidFill>
                      <a:srgbClr val="FFFFFF"/>
                    </a:solidFill>
                  </a:defRPr>
                </a:pPr>
                <a:endParaRPr/>
              </a:p>
            </p:txBody>
          </p:sp>
          <p:sp>
            <p:nvSpPr>
              <p:cNvPr id="132" name="I’ll have to be  in charge now!"/>
              <p:cNvSpPr/>
              <p:nvPr/>
            </p:nvSpPr>
            <p:spPr>
              <a:xfrm>
                <a:off x="0" y="0"/>
                <a:ext cx="3313722" cy="13727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marL="49991" marR="49991">
                  <a:lnSpc>
                    <a:spcPts val="1900"/>
                  </a:lnSpc>
                  <a:buClr>
                    <a:srgbClr val="000000"/>
                  </a:buClr>
                  <a:buFont typeface="Arial"/>
                  <a:defRPr b="1">
                    <a:latin typeface="Arial"/>
                    <a:ea typeface="Arial"/>
                    <a:cs typeface="Arial"/>
                    <a:sym typeface="Arial"/>
                  </a:defRPr>
                </a:pPr>
                <a:r>
                  <a:t>I’ll have to be </a:t>
                </a:r>
                <a:br/>
                <a:r>
                  <a:t>in charge now!</a:t>
                </a:r>
              </a:p>
            </p:txBody>
          </p:sp>
        </p:gr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Mendelian disorders"/>
          <p:cNvSpPr>
            <a:spLocks noGrp="1"/>
          </p:cNvSpPr>
          <p:nvPr>
            <p:ph type="title"/>
          </p:nvPr>
        </p:nvSpPr>
        <p:spPr>
          <a:xfrm>
            <a:off x="457200" y="0"/>
            <a:ext cx="8229600" cy="1692275"/>
          </a:xfrm>
          <a:prstGeom prst="rect">
            <a:avLst/>
          </a:prstGeom>
        </p:spPr>
        <p:txBody>
          <a:bodyPr/>
          <a:lstStyle>
            <a:lvl1pPr>
              <a:defRPr>
                <a:latin typeface="Comic Sans MS"/>
                <a:ea typeface="Comic Sans MS"/>
                <a:cs typeface="Comic Sans MS"/>
                <a:sym typeface="Comic Sans MS"/>
              </a:defRPr>
            </a:lvl1pPr>
          </a:lstStyle>
          <a:p>
            <a:r>
              <a:t>Mendelian disorders</a:t>
            </a:r>
          </a:p>
        </p:txBody>
      </p:sp>
      <p:sp>
        <p:nvSpPr>
          <p:cNvPr id="139" name="Austrian botanist Gregor Mendel (1822-84)…"/>
          <p:cNvSpPr>
            <a:spLocks noGrp="1"/>
          </p:cNvSpPr>
          <p:nvPr>
            <p:ph type="body" sz="half" idx="1"/>
          </p:nvPr>
        </p:nvSpPr>
        <p:spPr>
          <a:xfrm>
            <a:off x="368300" y="1574800"/>
            <a:ext cx="4152900" cy="4953000"/>
          </a:xfrm>
          <a:prstGeom prst="rect">
            <a:avLst/>
          </a:prstGeom>
        </p:spPr>
        <p:txBody>
          <a:bodyPr/>
          <a:lstStyle/>
          <a:p>
            <a:pPr marL="383540" indent="-342900">
              <a:buClr>
                <a:srgbClr val="000000"/>
              </a:buClr>
              <a:buSzPct val="100000"/>
              <a:buFont typeface="Comic Sans MS"/>
              <a:defRPr>
                <a:latin typeface="Comic Sans MS"/>
                <a:ea typeface="Comic Sans MS"/>
                <a:cs typeface="Comic Sans MS"/>
                <a:sym typeface="Comic Sans MS"/>
              </a:defRPr>
            </a:pPr>
            <a:r>
              <a:t>Austrian botanist Gregor Mendel (1822-84)</a:t>
            </a:r>
          </a:p>
          <a:p>
            <a:pPr marL="383540" indent="-342900">
              <a:buClr>
                <a:srgbClr val="000000"/>
              </a:buClr>
              <a:buSzPct val="100000"/>
              <a:buFont typeface="Comic Sans MS"/>
              <a:defRPr>
                <a:latin typeface="Comic Sans MS"/>
                <a:ea typeface="Comic Sans MS"/>
                <a:cs typeface="Comic Sans MS"/>
                <a:sym typeface="Comic Sans MS"/>
              </a:defRPr>
            </a:pPr>
            <a:r>
              <a:t>More than 11,000 Mendelian (monogenic) disorders have been revealed</a:t>
            </a:r>
          </a:p>
          <a:p>
            <a:pPr marL="383540" indent="-342900">
              <a:buClr>
                <a:srgbClr val="000000"/>
              </a:buClr>
              <a:buSzPct val="100000"/>
              <a:buFont typeface="Comic Sans MS"/>
              <a:defRPr>
                <a:latin typeface="Comic Sans MS"/>
                <a:ea typeface="Comic Sans MS"/>
                <a:cs typeface="Comic Sans MS"/>
                <a:sym typeface="Comic Sans MS"/>
              </a:defRPr>
            </a:pPr>
            <a:r>
              <a:t>OMIM (Online Mendelian Inheritance in Man) database</a:t>
            </a:r>
          </a:p>
        </p:txBody>
      </p:sp>
      <p:pic>
        <p:nvPicPr>
          <p:cNvPr id="140" name="F00454-001-f001.jpg" descr="F00454-001-f001.jpg"/>
          <p:cNvPicPr>
            <a:picLocks/>
          </p:cNvPicPr>
          <p:nvPr/>
        </p:nvPicPr>
        <p:blipFill>
          <a:blip r:embed="rId2">
            <a:extLst/>
          </a:blip>
          <a:srcRect l="18692" t="122" r="18683" b="8722"/>
          <a:stretch>
            <a:fillRect/>
          </a:stretch>
        </p:blipFill>
        <p:spPr>
          <a:xfrm>
            <a:off x="4635500" y="1562100"/>
            <a:ext cx="4000500" cy="47117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Mendelian Inheritance"/>
          <p:cNvSpPr>
            <a:spLocks noGrp="1"/>
          </p:cNvSpPr>
          <p:nvPr>
            <p:ph type="title"/>
          </p:nvPr>
        </p:nvSpPr>
        <p:spPr>
          <a:xfrm>
            <a:off x="457200" y="0"/>
            <a:ext cx="8229600" cy="1692275"/>
          </a:xfrm>
          <a:prstGeom prst="rect">
            <a:avLst/>
          </a:prstGeom>
        </p:spPr>
        <p:txBody>
          <a:bodyPr/>
          <a:lstStyle>
            <a:lvl1pPr>
              <a:defRPr>
                <a:solidFill>
                  <a:srgbClr val="000000"/>
                </a:solidFill>
                <a:uFill>
                  <a:solidFill>
                    <a:srgbClr val="000000"/>
                  </a:solidFill>
                </a:uFill>
                <a:latin typeface="Comic Sans MS"/>
                <a:ea typeface="Comic Sans MS"/>
                <a:cs typeface="Comic Sans MS"/>
                <a:sym typeface="Comic Sans MS"/>
              </a:defRPr>
            </a:lvl1pPr>
          </a:lstStyle>
          <a:p>
            <a:r>
              <a:t>Mendelian Inheritance</a:t>
            </a:r>
          </a:p>
        </p:txBody>
      </p:sp>
      <p:sp>
        <p:nvSpPr>
          <p:cNvPr id="143" name="Autosomal inheritance:…"/>
          <p:cNvSpPr>
            <a:spLocks noGrp="1"/>
          </p:cNvSpPr>
          <p:nvPr>
            <p:ph type="body" sz="half" idx="1"/>
          </p:nvPr>
        </p:nvSpPr>
        <p:spPr>
          <a:xfrm>
            <a:off x="850900" y="1839118"/>
            <a:ext cx="3619500" cy="4902201"/>
          </a:xfrm>
          <a:prstGeom prst="rect">
            <a:avLst/>
          </a:prstGeom>
        </p:spPr>
        <p:txBody>
          <a:bodyPr/>
          <a:lstStyle/>
          <a:p>
            <a:pPr marL="383540" indent="-342900">
              <a:buClr>
                <a:srgbClr val="000000"/>
              </a:buClr>
              <a:buSzTx/>
              <a:buFont typeface="Comic Sans MS"/>
              <a:buNone/>
              <a:defRPr>
                <a:solidFill>
                  <a:srgbClr val="FF9300"/>
                </a:solidFill>
                <a:uFill>
                  <a:solidFill>
                    <a:srgbClr val="FF9300"/>
                  </a:solidFill>
                </a:uFill>
                <a:latin typeface="Comic Sans MS"/>
                <a:ea typeface="Comic Sans MS"/>
                <a:cs typeface="Comic Sans MS"/>
                <a:sym typeface="Comic Sans MS"/>
              </a:defRPr>
            </a:pPr>
            <a:r>
              <a:t>Autosomal inheritance:</a:t>
            </a:r>
          </a:p>
          <a:p>
            <a:pPr marL="1183639" lvl="2">
              <a:buClr>
                <a:srgbClr val="000000"/>
              </a:buClr>
              <a:buSzPct val="100000"/>
              <a:buFont typeface="Comic Sans MS"/>
              <a:defRPr sz="3200">
                <a:latin typeface="Comic Sans MS"/>
                <a:ea typeface="Comic Sans MS"/>
                <a:cs typeface="Comic Sans MS"/>
                <a:sym typeface="Comic Sans MS"/>
              </a:defRPr>
            </a:pPr>
            <a:r>
              <a:t>Dominant.</a:t>
            </a:r>
          </a:p>
          <a:p>
            <a:pPr marL="1183639" lvl="2">
              <a:buClr>
                <a:srgbClr val="000000"/>
              </a:buClr>
              <a:buSzPct val="100000"/>
              <a:buFont typeface="Comic Sans MS"/>
              <a:defRPr sz="3200">
                <a:latin typeface="Comic Sans MS"/>
                <a:ea typeface="Comic Sans MS"/>
                <a:cs typeface="Comic Sans MS"/>
                <a:sym typeface="Comic Sans MS"/>
              </a:defRPr>
            </a:pPr>
            <a:r>
              <a:t>Recessive.</a:t>
            </a:r>
          </a:p>
          <a:p>
            <a:pPr marL="383540" indent="-342900">
              <a:buClr>
                <a:srgbClr val="000000"/>
              </a:buClr>
              <a:buSzTx/>
              <a:buFont typeface="Comic Sans MS"/>
              <a:buNone/>
              <a:defRPr>
                <a:solidFill>
                  <a:srgbClr val="FF9300"/>
                </a:solidFill>
                <a:uFill>
                  <a:solidFill>
                    <a:srgbClr val="FF9300"/>
                  </a:solidFill>
                </a:uFill>
                <a:latin typeface="Comic Sans MS"/>
                <a:ea typeface="Comic Sans MS"/>
                <a:cs typeface="Comic Sans MS"/>
                <a:sym typeface="Comic Sans MS"/>
              </a:defRPr>
            </a:pPr>
            <a:r>
              <a:t>Sex-linked inheritance:</a:t>
            </a:r>
          </a:p>
          <a:p>
            <a:pPr marL="1183639" lvl="2">
              <a:buClr>
                <a:srgbClr val="000000"/>
              </a:buClr>
              <a:buSzPct val="100000"/>
              <a:buFont typeface="Comic Sans MS"/>
              <a:defRPr sz="3200">
                <a:latin typeface="Comic Sans MS"/>
                <a:ea typeface="Comic Sans MS"/>
                <a:cs typeface="Comic Sans MS"/>
                <a:sym typeface="Comic Sans MS"/>
              </a:defRPr>
            </a:pPr>
            <a:r>
              <a:t>Dominant.</a:t>
            </a:r>
          </a:p>
          <a:p>
            <a:pPr marL="1183639" lvl="2">
              <a:buClr>
                <a:srgbClr val="000000"/>
              </a:buClr>
              <a:buSzPct val="100000"/>
              <a:buFont typeface="Comic Sans MS"/>
              <a:defRPr sz="3200">
                <a:latin typeface="Comic Sans MS"/>
                <a:ea typeface="Comic Sans MS"/>
                <a:cs typeface="Comic Sans MS"/>
                <a:sym typeface="Comic Sans MS"/>
              </a:defRPr>
            </a:pPr>
            <a:r>
              <a:t>Recessive.</a:t>
            </a:r>
          </a:p>
        </p:txBody>
      </p:sp>
      <p:pic>
        <p:nvPicPr>
          <p:cNvPr id="144" name="Family study.jpg" descr="Family study.jpg"/>
          <p:cNvPicPr>
            <a:picLocks/>
          </p:cNvPicPr>
          <p:nvPr/>
        </p:nvPicPr>
        <p:blipFill>
          <a:blip r:embed="rId3">
            <a:extLst/>
          </a:blip>
          <a:stretch>
            <a:fillRect/>
          </a:stretch>
        </p:blipFill>
        <p:spPr>
          <a:xfrm>
            <a:off x="5178425" y="1905000"/>
            <a:ext cx="3492500" cy="47625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3">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43">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1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3">
                                            <p:txEl>
                                              <p:pRg st="3" end="3"/>
                                            </p:txEl>
                                          </p:spTgt>
                                        </p:tgtEl>
                                        <p:attrNameLst>
                                          <p:attrName>style.visibility</p:attrName>
                                        </p:attrNameLst>
                                      </p:cBhvr>
                                      <p:to>
                                        <p:strVal val="visible"/>
                                      </p:to>
                                    </p:set>
                                  </p:childTnLst>
                                </p:cTn>
                              </p:par>
                              <p:par>
                                <p:cTn id="17" presetID="1" presetClass="entr" presetSubtype="0" fill="hold" grpId="1" nodeType="withEffect">
                                  <p:stCondLst>
                                    <p:cond delay="0"/>
                                  </p:stCondLst>
                                  <p:iterate>
                                    <p:tmAbs val="0"/>
                                  </p:iterate>
                                  <p:childTnLst>
                                    <p:set>
                                      <p:cBhvr>
                                        <p:cTn id="18" fill="hold"/>
                                        <p:tgtEl>
                                          <p:spTgt spid="143">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1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Autosomal Inheritance"/>
          <p:cNvSpPr/>
          <p:nvPr/>
        </p:nvSpPr>
        <p:spPr>
          <a:xfrm>
            <a:off x="698500" y="736600"/>
            <a:ext cx="7404100" cy="8509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spcBef>
                <a:spcPts val="1800"/>
              </a:spcBef>
              <a:buClr>
                <a:srgbClr val="000000"/>
              </a:buClr>
              <a:buFont typeface="Comic Sans MS"/>
              <a:defRPr sz="4400" b="1">
                <a:effectLst>
                  <a:outerShdw blurRad="12700" dist="25400" dir="2700000" rotWithShape="0">
                    <a:srgbClr val="CBCBCB"/>
                  </a:outerShdw>
                </a:effectLst>
                <a:latin typeface="Comic Sans MS"/>
                <a:ea typeface="Comic Sans MS"/>
                <a:cs typeface="Comic Sans MS"/>
                <a:sym typeface="Comic Sans MS"/>
              </a:defRPr>
            </a:lvl1pPr>
          </a:lstStyle>
          <a:p>
            <a:r>
              <a:t>Autosomal Inheritance</a:t>
            </a:r>
          </a:p>
        </p:txBody>
      </p:sp>
      <p:grpSp>
        <p:nvGrpSpPr>
          <p:cNvPr id="168" name="Group"/>
          <p:cNvGrpSpPr/>
          <p:nvPr/>
        </p:nvGrpSpPr>
        <p:grpSpPr>
          <a:xfrm>
            <a:off x="532107" y="1425575"/>
            <a:ext cx="8064501" cy="4965700"/>
            <a:chOff x="0" y="0"/>
            <a:chExt cx="8064499" cy="4965699"/>
          </a:xfrm>
        </p:grpSpPr>
        <p:pic>
          <p:nvPicPr>
            <p:cNvPr id="157" name="#15 Dominant gene.png" descr="#15 Dominant gene.png"/>
            <p:cNvPicPr>
              <a:picLocks/>
            </p:cNvPicPr>
            <p:nvPr/>
          </p:nvPicPr>
          <p:blipFill>
            <a:blip r:embed="rId3">
              <a:extLst/>
            </a:blip>
            <a:stretch>
              <a:fillRect/>
            </a:stretch>
          </p:blipFill>
          <p:spPr>
            <a:xfrm>
              <a:off x="834035" y="1319196"/>
              <a:ext cx="6744819" cy="2930927"/>
            </a:xfrm>
            <a:prstGeom prst="rect">
              <a:avLst/>
            </a:prstGeom>
            <a:ln w="12700" cap="flat">
              <a:noFill/>
              <a:miter lim="400000"/>
            </a:ln>
            <a:effectLst/>
          </p:spPr>
        </p:pic>
        <p:sp>
          <p:nvSpPr>
            <p:cNvPr id="158" name="Dominant…"/>
            <p:cNvSpPr/>
            <p:nvPr/>
          </p:nvSpPr>
          <p:spPr>
            <a:xfrm>
              <a:off x="359133" y="4325274"/>
              <a:ext cx="1644591" cy="6404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FFFB00"/>
                </a:buClr>
                <a:buFont typeface="Comic Sans MS"/>
                <a:defRPr b="1">
                  <a:solidFill>
                    <a:srgbClr val="FFFB00"/>
                  </a:solidFill>
                  <a:uFill>
                    <a:solidFill>
                      <a:srgbClr val="FFFB00"/>
                    </a:solidFill>
                  </a:uFill>
                  <a:latin typeface="Comic Sans MS"/>
                  <a:ea typeface="Comic Sans MS"/>
                  <a:cs typeface="Comic Sans MS"/>
                  <a:sym typeface="Comic Sans MS"/>
                </a:defRPr>
              </a:pPr>
              <a:r>
                <a:t>Dominant</a:t>
              </a:r>
            </a:p>
            <a:p>
              <a:pPr>
                <a:lnSpc>
                  <a:spcPts val="1900"/>
                </a:lnSpc>
                <a:buClr>
                  <a:srgbClr val="FFFB00"/>
                </a:buClr>
                <a:buFont typeface="Comic Sans MS"/>
                <a:defRPr b="1">
                  <a:solidFill>
                    <a:srgbClr val="FFFB00"/>
                  </a:solidFill>
                  <a:uFill>
                    <a:solidFill>
                      <a:srgbClr val="FFFB00"/>
                    </a:solidFill>
                  </a:uFill>
                  <a:latin typeface="Comic Sans MS"/>
                  <a:ea typeface="Comic Sans MS"/>
                  <a:cs typeface="Comic Sans MS"/>
                  <a:sym typeface="Comic Sans MS"/>
                </a:defRPr>
              </a:pPr>
              <a:r>
                <a:t>Allele</a:t>
              </a:r>
            </a:p>
          </p:txBody>
        </p:sp>
        <p:grpSp>
          <p:nvGrpSpPr>
            <p:cNvPr id="161" name="Group"/>
            <p:cNvGrpSpPr/>
            <p:nvPr/>
          </p:nvGrpSpPr>
          <p:grpSpPr>
            <a:xfrm>
              <a:off x="0" y="329151"/>
              <a:ext cx="3051299" cy="1599419"/>
              <a:chOff x="0" y="0"/>
              <a:chExt cx="3051298" cy="1599417"/>
            </a:xfrm>
          </p:grpSpPr>
          <p:sp>
            <p:nvSpPr>
              <p:cNvPr id="159" name="Shape"/>
              <p:cNvSpPr/>
              <p:nvPr/>
            </p:nvSpPr>
            <p:spPr>
              <a:xfrm>
                <a:off x="573887" y="0"/>
                <a:ext cx="1903524" cy="159941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cubicBezTo>
                      <a:pt x="1612" y="0"/>
                      <a:pt x="0" y="635"/>
                      <a:pt x="0" y="1419"/>
                    </a:cubicBezTo>
                    <a:lnTo>
                      <a:pt x="0" y="4968"/>
                    </a:lnTo>
                    <a:lnTo>
                      <a:pt x="0" y="4968"/>
                    </a:lnTo>
                    <a:lnTo>
                      <a:pt x="0" y="7097"/>
                    </a:lnTo>
                    <a:lnTo>
                      <a:pt x="0" y="7097"/>
                    </a:lnTo>
                    <a:cubicBezTo>
                      <a:pt x="0" y="7881"/>
                      <a:pt x="1612" y="8517"/>
                      <a:pt x="3600" y="8517"/>
                    </a:cubicBezTo>
                    <a:lnTo>
                      <a:pt x="3600" y="8517"/>
                    </a:lnTo>
                    <a:lnTo>
                      <a:pt x="9126" y="21600"/>
                    </a:lnTo>
                    <a:lnTo>
                      <a:pt x="9000" y="8517"/>
                    </a:lnTo>
                    <a:lnTo>
                      <a:pt x="18000" y="8517"/>
                    </a:lnTo>
                    <a:cubicBezTo>
                      <a:pt x="19988" y="8517"/>
                      <a:pt x="21600" y="7881"/>
                      <a:pt x="21600" y="7097"/>
                    </a:cubicBezTo>
                    <a:lnTo>
                      <a:pt x="21600" y="7097"/>
                    </a:lnTo>
                    <a:lnTo>
                      <a:pt x="21600" y="4968"/>
                    </a:lnTo>
                    <a:lnTo>
                      <a:pt x="21600" y="4968"/>
                    </a:lnTo>
                    <a:lnTo>
                      <a:pt x="21600" y="1419"/>
                    </a:lnTo>
                    <a:cubicBezTo>
                      <a:pt x="21600" y="635"/>
                      <a:pt x="19988" y="0"/>
                      <a:pt x="18000" y="0"/>
                    </a:cubicBezTo>
                    <a:lnTo>
                      <a:pt x="9000" y="0"/>
                    </a:lnTo>
                    <a:lnTo>
                      <a:pt x="3600" y="0"/>
                    </a:lnTo>
                    <a:lnTo>
                      <a:pt x="3600" y="0"/>
                    </a:lnTo>
                    <a:close/>
                  </a:path>
                </a:pathLst>
              </a:custGeom>
              <a:solidFill>
                <a:srgbClr val="FFFFFF"/>
              </a:solidFill>
              <a:ln w="12700" cap="flat">
                <a:noFill/>
                <a:miter lim="400000"/>
              </a:ln>
              <a:effectLst/>
            </p:spPr>
            <p:txBody>
              <a:bodyPr wrap="square" lIns="38100" tIns="38100" rIns="38100" bIns="38100" numCol="1" anchor="ctr">
                <a:noAutofit/>
              </a:bodyPr>
              <a:lstStyle/>
              <a:p>
                <a:pPr>
                  <a:defRPr sz="2400">
                    <a:solidFill>
                      <a:srgbClr val="FFFFFF"/>
                    </a:solidFill>
                  </a:defRPr>
                </a:pPr>
                <a:endParaRPr/>
              </a:p>
            </p:txBody>
          </p:sp>
          <p:sp>
            <p:nvSpPr>
              <p:cNvPr id="160" name="Quiet! I’ll speak  for both of us!"/>
              <p:cNvSpPr/>
              <p:nvPr/>
            </p:nvSpPr>
            <p:spPr>
              <a:xfrm>
                <a:off x="0" y="8168"/>
                <a:ext cx="3051299" cy="6142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marL="49991" marR="49991">
                  <a:lnSpc>
                    <a:spcPts val="1900"/>
                  </a:lnSpc>
                  <a:buClr>
                    <a:srgbClr val="000000"/>
                  </a:buClr>
                  <a:buFont typeface="Arial"/>
                  <a:defRPr b="1">
                    <a:latin typeface="Arial"/>
                    <a:ea typeface="Arial"/>
                    <a:cs typeface="Arial"/>
                    <a:sym typeface="Arial"/>
                  </a:defRPr>
                </a:pPr>
                <a:r>
                  <a:t>Quiet! I’ll speak </a:t>
                </a:r>
                <a:br/>
                <a:r>
                  <a:t>for both of us!</a:t>
                </a:r>
              </a:p>
            </p:txBody>
          </p:sp>
        </p:grpSp>
        <p:sp>
          <p:nvSpPr>
            <p:cNvPr id="162" name="Normal…"/>
            <p:cNvSpPr/>
            <p:nvPr/>
          </p:nvSpPr>
          <p:spPr>
            <a:xfrm>
              <a:off x="1979024" y="4325274"/>
              <a:ext cx="1306096" cy="6404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FFFB00"/>
                </a:buClr>
                <a:buFont typeface="Comic Sans MS"/>
                <a:defRPr b="1">
                  <a:solidFill>
                    <a:srgbClr val="FFFB00"/>
                  </a:solidFill>
                  <a:uFill>
                    <a:solidFill>
                      <a:srgbClr val="FFFB00"/>
                    </a:solidFill>
                  </a:uFill>
                  <a:latin typeface="Comic Sans MS"/>
                  <a:ea typeface="Comic Sans MS"/>
                  <a:cs typeface="Comic Sans MS"/>
                  <a:sym typeface="Comic Sans MS"/>
                </a:defRPr>
              </a:pPr>
              <a:r>
                <a:t>Normal</a:t>
              </a:r>
            </a:p>
            <a:p>
              <a:pPr>
                <a:lnSpc>
                  <a:spcPts val="1900"/>
                </a:lnSpc>
                <a:buClr>
                  <a:srgbClr val="FFFB00"/>
                </a:buClr>
                <a:buFont typeface="Comic Sans MS"/>
                <a:defRPr b="1">
                  <a:solidFill>
                    <a:srgbClr val="FFFB00"/>
                  </a:solidFill>
                  <a:uFill>
                    <a:solidFill>
                      <a:srgbClr val="FFFB00"/>
                    </a:solidFill>
                  </a:uFill>
                  <a:latin typeface="Comic Sans MS"/>
                  <a:ea typeface="Comic Sans MS"/>
                  <a:cs typeface="Comic Sans MS"/>
                  <a:sym typeface="Comic Sans MS"/>
                </a:defRPr>
              </a:pPr>
              <a:r>
                <a:t>Allele</a:t>
              </a:r>
            </a:p>
          </p:txBody>
        </p:sp>
        <p:sp>
          <p:nvSpPr>
            <p:cNvPr id="163" name="Damaged…"/>
            <p:cNvSpPr/>
            <p:nvPr/>
          </p:nvSpPr>
          <p:spPr>
            <a:xfrm>
              <a:off x="6452354" y="4282797"/>
              <a:ext cx="1612146" cy="6404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FFFB00"/>
                </a:buClr>
                <a:buFont typeface="Comic Sans MS"/>
                <a:defRPr b="1">
                  <a:solidFill>
                    <a:srgbClr val="FFFB00"/>
                  </a:solidFill>
                  <a:uFill>
                    <a:solidFill>
                      <a:srgbClr val="FFFB00"/>
                    </a:solidFill>
                  </a:uFill>
                  <a:latin typeface="Comic Sans MS"/>
                  <a:ea typeface="Comic Sans MS"/>
                  <a:cs typeface="Comic Sans MS"/>
                  <a:sym typeface="Comic Sans MS"/>
                </a:defRPr>
              </a:pPr>
              <a:r>
                <a:t>Damaged</a:t>
              </a:r>
            </a:p>
            <a:p>
              <a:pPr>
                <a:lnSpc>
                  <a:spcPts val="1900"/>
                </a:lnSpc>
                <a:buClr>
                  <a:srgbClr val="FFFB00"/>
                </a:buClr>
                <a:buFont typeface="Comic Sans MS"/>
                <a:defRPr b="1">
                  <a:solidFill>
                    <a:srgbClr val="FFFB00"/>
                  </a:solidFill>
                  <a:uFill>
                    <a:solidFill>
                      <a:srgbClr val="FFFB00"/>
                    </a:solidFill>
                  </a:uFill>
                  <a:latin typeface="Comic Sans MS"/>
                  <a:ea typeface="Comic Sans MS"/>
                  <a:cs typeface="Comic Sans MS"/>
                  <a:sym typeface="Comic Sans MS"/>
                </a:defRPr>
              </a:pPr>
              <a:r>
                <a:t>Allele</a:t>
              </a:r>
            </a:p>
          </p:txBody>
        </p:sp>
        <p:sp>
          <p:nvSpPr>
            <p:cNvPr id="164" name="Recessive…"/>
            <p:cNvSpPr/>
            <p:nvPr/>
          </p:nvSpPr>
          <p:spPr>
            <a:xfrm>
              <a:off x="4936946" y="4282797"/>
              <a:ext cx="1713122" cy="6404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FFFB00"/>
                </a:buClr>
                <a:buFont typeface="Comic Sans MS"/>
                <a:defRPr b="1">
                  <a:solidFill>
                    <a:srgbClr val="FFFB00"/>
                  </a:solidFill>
                  <a:uFill>
                    <a:solidFill>
                      <a:srgbClr val="FFFB00"/>
                    </a:solidFill>
                  </a:uFill>
                  <a:latin typeface="Comic Sans MS"/>
                  <a:ea typeface="Comic Sans MS"/>
                  <a:cs typeface="Comic Sans MS"/>
                  <a:sym typeface="Comic Sans MS"/>
                </a:defRPr>
              </a:pPr>
              <a:r>
                <a:t>Recessive</a:t>
              </a:r>
            </a:p>
            <a:p>
              <a:pPr>
                <a:lnSpc>
                  <a:spcPts val="1900"/>
                </a:lnSpc>
                <a:buClr>
                  <a:srgbClr val="FFFB00"/>
                </a:buClr>
                <a:buFont typeface="Comic Sans MS"/>
                <a:defRPr b="1">
                  <a:solidFill>
                    <a:srgbClr val="FFFB00"/>
                  </a:solidFill>
                  <a:uFill>
                    <a:solidFill>
                      <a:srgbClr val="FFFB00"/>
                    </a:solidFill>
                  </a:uFill>
                  <a:latin typeface="Comic Sans MS"/>
                  <a:ea typeface="Comic Sans MS"/>
                  <a:cs typeface="Comic Sans MS"/>
                  <a:sym typeface="Comic Sans MS"/>
                </a:defRPr>
              </a:pPr>
              <a:r>
                <a:t>Allele</a:t>
              </a:r>
            </a:p>
          </p:txBody>
        </p:sp>
        <p:grpSp>
          <p:nvGrpSpPr>
            <p:cNvPr id="167" name="Group"/>
            <p:cNvGrpSpPr/>
            <p:nvPr/>
          </p:nvGrpSpPr>
          <p:grpSpPr>
            <a:xfrm>
              <a:off x="4389930" y="0"/>
              <a:ext cx="3149601" cy="1807551"/>
              <a:chOff x="0" y="0"/>
              <a:chExt cx="3149600" cy="1807550"/>
            </a:xfrm>
          </p:grpSpPr>
          <p:sp>
            <p:nvSpPr>
              <p:cNvPr id="165" name="Shape"/>
              <p:cNvSpPr/>
              <p:nvPr/>
            </p:nvSpPr>
            <p:spPr>
              <a:xfrm>
                <a:off x="0" y="93050"/>
                <a:ext cx="3149600" cy="17145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cubicBezTo>
                      <a:pt x="1612" y="0"/>
                      <a:pt x="0" y="590"/>
                      <a:pt x="0" y="1317"/>
                    </a:cubicBezTo>
                    <a:lnTo>
                      <a:pt x="0" y="4609"/>
                    </a:lnTo>
                    <a:lnTo>
                      <a:pt x="0" y="4609"/>
                    </a:lnTo>
                    <a:lnTo>
                      <a:pt x="0" y="6584"/>
                    </a:lnTo>
                    <a:lnTo>
                      <a:pt x="0" y="6584"/>
                    </a:lnTo>
                    <a:cubicBezTo>
                      <a:pt x="0" y="7311"/>
                      <a:pt x="1612" y="7901"/>
                      <a:pt x="3600" y="7901"/>
                    </a:cubicBezTo>
                    <a:lnTo>
                      <a:pt x="3600" y="7901"/>
                    </a:lnTo>
                    <a:lnTo>
                      <a:pt x="8316" y="21600"/>
                    </a:lnTo>
                    <a:lnTo>
                      <a:pt x="9000" y="7901"/>
                    </a:lnTo>
                    <a:lnTo>
                      <a:pt x="18000" y="7901"/>
                    </a:lnTo>
                    <a:cubicBezTo>
                      <a:pt x="19988" y="7901"/>
                      <a:pt x="21600" y="7311"/>
                      <a:pt x="21600" y="6584"/>
                    </a:cubicBezTo>
                    <a:lnTo>
                      <a:pt x="21600" y="6584"/>
                    </a:lnTo>
                    <a:lnTo>
                      <a:pt x="21600" y="4609"/>
                    </a:lnTo>
                    <a:lnTo>
                      <a:pt x="21600" y="4609"/>
                    </a:lnTo>
                    <a:lnTo>
                      <a:pt x="21600" y="1317"/>
                    </a:lnTo>
                    <a:cubicBezTo>
                      <a:pt x="21600" y="590"/>
                      <a:pt x="19988" y="0"/>
                      <a:pt x="18000" y="0"/>
                    </a:cubicBezTo>
                    <a:lnTo>
                      <a:pt x="9000" y="0"/>
                    </a:lnTo>
                    <a:lnTo>
                      <a:pt x="3600" y="0"/>
                    </a:lnTo>
                    <a:lnTo>
                      <a:pt x="3600" y="0"/>
                    </a:lnTo>
                    <a:close/>
                  </a:path>
                </a:pathLst>
              </a:custGeom>
              <a:solidFill>
                <a:srgbClr val="FFFFFF"/>
              </a:solidFill>
              <a:ln w="12700" cap="flat">
                <a:noFill/>
                <a:miter lim="400000"/>
              </a:ln>
              <a:effectLst/>
            </p:spPr>
            <p:txBody>
              <a:bodyPr wrap="square" lIns="38100" tIns="38100" rIns="38100" bIns="38100" numCol="1" anchor="ctr">
                <a:noAutofit/>
              </a:bodyPr>
              <a:lstStyle/>
              <a:p>
                <a:pPr>
                  <a:defRPr sz="2400">
                    <a:solidFill>
                      <a:srgbClr val="FFFFFF"/>
                    </a:solidFill>
                  </a:defRPr>
                </a:pPr>
                <a:endParaRPr/>
              </a:p>
            </p:txBody>
          </p:sp>
          <p:sp>
            <p:nvSpPr>
              <p:cNvPr id="166" name="I’ll have to be  in charge now!"/>
              <p:cNvSpPr/>
              <p:nvPr/>
            </p:nvSpPr>
            <p:spPr>
              <a:xfrm>
                <a:off x="107211" y="0"/>
                <a:ext cx="2679701" cy="1003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marL="49991" marR="49991">
                  <a:lnSpc>
                    <a:spcPts val="1900"/>
                  </a:lnSpc>
                  <a:buClr>
                    <a:srgbClr val="000000"/>
                  </a:buClr>
                  <a:buFont typeface="Arial"/>
                  <a:defRPr b="1">
                    <a:latin typeface="Arial"/>
                    <a:ea typeface="Arial"/>
                    <a:cs typeface="Arial"/>
                    <a:sym typeface="Arial"/>
                  </a:defRPr>
                </a:pPr>
                <a:r>
                  <a:t>I’ll have to be </a:t>
                </a:r>
                <a:br/>
                <a:r>
                  <a:t>in charge now!</a:t>
                </a:r>
              </a:p>
            </p:txBody>
          </p:sp>
        </p:gr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Autosomal Dominant Inheritance"/>
          <p:cNvSpPr>
            <a:spLocks noGrp="1"/>
          </p:cNvSpPr>
          <p:nvPr>
            <p:ph type="title"/>
          </p:nvPr>
        </p:nvSpPr>
        <p:spPr>
          <a:xfrm>
            <a:off x="215900" y="0"/>
            <a:ext cx="8204200" cy="1524000"/>
          </a:xfrm>
          <a:prstGeom prst="rect">
            <a:avLst/>
          </a:prstGeom>
        </p:spPr>
        <p:txBody>
          <a:bodyPr/>
          <a:lstStyle>
            <a:lvl1pPr>
              <a:defRPr sz="4000">
                <a:solidFill>
                  <a:srgbClr val="000000"/>
                </a:solidFill>
                <a:uFill>
                  <a:solidFill>
                    <a:srgbClr val="000000"/>
                  </a:solidFill>
                </a:uFill>
                <a:latin typeface="Comic Sans MS"/>
                <a:ea typeface="Comic Sans MS"/>
                <a:cs typeface="Comic Sans MS"/>
                <a:sym typeface="Comic Sans MS"/>
              </a:defRPr>
            </a:lvl1pPr>
          </a:lstStyle>
          <a:p>
            <a:pPr>
              <a:defRPr sz="5000">
                <a:solidFill>
                  <a:srgbClr val="535353"/>
                </a:solidFill>
                <a:uFillTx/>
                <a:latin typeface="+mn-lt"/>
                <a:ea typeface="+mn-ea"/>
                <a:cs typeface="+mn-cs"/>
                <a:sym typeface="Gill Sans Light"/>
              </a:defRPr>
            </a:pPr>
            <a:r>
              <a:rPr sz="4000">
                <a:solidFill>
                  <a:srgbClr val="000000"/>
                </a:solidFill>
                <a:uFill>
                  <a:solidFill>
                    <a:srgbClr val="000000"/>
                  </a:solidFill>
                </a:uFill>
                <a:latin typeface="Comic Sans MS"/>
                <a:ea typeface="Comic Sans MS"/>
                <a:cs typeface="Comic Sans MS"/>
                <a:sym typeface="Comic Sans MS"/>
              </a:rPr>
              <a:t>Autosomal Dominant Inheritance</a:t>
            </a:r>
          </a:p>
        </p:txBody>
      </p:sp>
      <p:sp>
        <p:nvSpPr>
          <p:cNvPr id="173" name="Both male and female are affected…"/>
          <p:cNvSpPr>
            <a:spLocks noGrp="1"/>
          </p:cNvSpPr>
          <p:nvPr>
            <p:ph type="body" idx="1"/>
          </p:nvPr>
        </p:nvSpPr>
        <p:spPr>
          <a:xfrm>
            <a:off x="431800" y="1333500"/>
            <a:ext cx="8407400" cy="5257800"/>
          </a:xfrm>
          <a:prstGeom prst="rect">
            <a:avLst/>
          </a:prstGeom>
        </p:spPr>
        <p:txBody>
          <a:bodyPr/>
          <a:lstStyle/>
          <a:p>
            <a:pPr marL="383540" indent="-342900">
              <a:lnSpc>
                <a:spcPct val="80000"/>
              </a:lnSpc>
              <a:buClr>
                <a:srgbClr val="000000"/>
              </a:buClr>
              <a:buSzPct val="100000"/>
              <a:buFont typeface="Comic Sans MS"/>
              <a:defRPr>
                <a:latin typeface="Comic Sans MS"/>
                <a:ea typeface="Comic Sans MS"/>
                <a:cs typeface="Comic Sans MS"/>
                <a:sym typeface="Comic Sans MS"/>
              </a:defRPr>
            </a:pPr>
            <a:r>
              <a:rPr>
                <a:solidFill>
                  <a:srgbClr val="0096FF"/>
                </a:solidFill>
              </a:rPr>
              <a:t>Both</a:t>
            </a:r>
            <a:r>
              <a:t> male and female are </a:t>
            </a:r>
            <a:r>
              <a:rPr>
                <a:solidFill>
                  <a:srgbClr val="FF2600"/>
                </a:solidFill>
              </a:rPr>
              <a:t>affected</a:t>
            </a:r>
          </a:p>
          <a:p>
            <a:pPr marL="383540" indent="-342900">
              <a:lnSpc>
                <a:spcPct val="80000"/>
              </a:lnSpc>
              <a:buClr>
                <a:srgbClr val="000000"/>
              </a:buClr>
              <a:buSzPct val="100000"/>
              <a:buFont typeface="Comic Sans MS"/>
              <a:defRPr>
                <a:latin typeface="Comic Sans MS"/>
                <a:ea typeface="Comic Sans MS"/>
                <a:cs typeface="Comic Sans MS"/>
                <a:sym typeface="Comic Sans MS"/>
              </a:defRPr>
            </a:pPr>
            <a:r>
              <a:t>The disease is observe in </a:t>
            </a:r>
            <a:r>
              <a:rPr>
                <a:solidFill>
                  <a:srgbClr val="0096FF"/>
                </a:solidFill>
              </a:rPr>
              <a:t>multiple generations</a:t>
            </a:r>
          </a:p>
          <a:p>
            <a:pPr marL="383540" indent="-342900">
              <a:lnSpc>
                <a:spcPct val="80000"/>
              </a:lnSpc>
              <a:buClr>
                <a:srgbClr val="000000"/>
              </a:buClr>
              <a:buSzPct val="100000"/>
              <a:buFont typeface="Comic Sans MS"/>
              <a:defRPr>
                <a:latin typeface="Comic Sans MS"/>
                <a:ea typeface="Comic Sans MS"/>
                <a:cs typeface="Comic Sans MS"/>
                <a:sym typeface="Comic Sans MS"/>
              </a:defRPr>
            </a:pPr>
            <a:r>
              <a:rPr>
                <a:solidFill>
                  <a:srgbClr val="0096FF"/>
                </a:solidFill>
              </a:rPr>
              <a:t>Transmission</a:t>
            </a:r>
            <a:r>
              <a:t> of the disease can be from </a:t>
            </a:r>
            <a:r>
              <a:rPr>
                <a:solidFill>
                  <a:srgbClr val="0096FF"/>
                </a:solidFill>
              </a:rPr>
              <a:t>both sexes</a:t>
            </a:r>
          </a:p>
          <a:p>
            <a:pPr marL="383540" indent="-342900">
              <a:lnSpc>
                <a:spcPct val="80000"/>
              </a:lnSpc>
              <a:buClr>
                <a:srgbClr val="000000"/>
              </a:buClr>
              <a:buSzPct val="100000"/>
              <a:buFont typeface="Comic Sans MS"/>
              <a:defRPr>
                <a:latin typeface="Comic Sans MS"/>
                <a:ea typeface="Comic Sans MS"/>
                <a:cs typeface="Comic Sans MS"/>
                <a:sym typeface="Comic Sans MS"/>
              </a:defRPr>
            </a:pPr>
            <a:r>
              <a:rPr>
                <a:solidFill>
                  <a:srgbClr val="0096FF"/>
                </a:solidFill>
              </a:rPr>
              <a:t>Mutation</a:t>
            </a:r>
            <a:r>
              <a:t> in only </a:t>
            </a:r>
            <a:r>
              <a:rPr>
                <a:solidFill>
                  <a:srgbClr val="0096FF"/>
                </a:solidFill>
              </a:rPr>
              <a:t>one allele is enough to express</a:t>
            </a:r>
            <a:r>
              <a:t> the disease</a:t>
            </a:r>
          </a:p>
          <a:p>
            <a:pPr marL="383540" indent="-342900">
              <a:lnSpc>
                <a:spcPct val="80000"/>
              </a:lnSpc>
              <a:buClr>
                <a:srgbClr val="000000"/>
              </a:buClr>
              <a:buSzPct val="100000"/>
              <a:buFont typeface="Comic Sans MS"/>
              <a:defRPr>
                <a:solidFill>
                  <a:srgbClr val="0096FF"/>
                </a:solidFill>
                <a:latin typeface="Comic Sans MS"/>
                <a:ea typeface="Comic Sans MS"/>
                <a:cs typeface="Comic Sans MS"/>
                <a:sym typeface="Comic Sans MS"/>
              </a:defRPr>
            </a:pPr>
            <a:r>
              <a:t>Vertical transmission</a:t>
            </a:r>
          </a:p>
          <a:p>
            <a:pPr marL="383540" indent="-342900">
              <a:lnSpc>
                <a:spcPct val="80000"/>
              </a:lnSpc>
              <a:buClr>
                <a:srgbClr val="000000"/>
              </a:buClr>
              <a:buSzPct val="100000"/>
              <a:buFont typeface="Comic Sans MS"/>
              <a:defRPr>
                <a:latin typeface="Comic Sans MS"/>
                <a:ea typeface="Comic Sans MS"/>
                <a:cs typeface="Comic Sans MS"/>
                <a:sym typeface="Comic Sans MS"/>
              </a:defRPr>
            </a:pPr>
            <a:r>
              <a:t>The offspring have </a:t>
            </a:r>
            <a:r>
              <a:rPr>
                <a:solidFill>
                  <a:srgbClr val="FF2600"/>
                </a:solidFill>
              </a:rPr>
              <a:t>50% chance to have the disease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utosomal Dominant disorder"/>
          <p:cNvSpPr>
            <a:spLocks noGrp="1"/>
          </p:cNvSpPr>
          <p:nvPr>
            <p:ph type="title"/>
          </p:nvPr>
        </p:nvSpPr>
        <p:spPr>
          <a:xfrm>
            <a:off x="1054100" y="0"/>
            <a:ext cx="7543800" cy="1447800"/>
          </a:xfrm>
          <a:prstGeom prst="rect">
            <a:avLst/>
          </a:prstGeom>
        </p:spPr>
        <p:txBody>
          <a:bodyPr/>
          <a:lstStyle>
            <a:lvl1pPr>
              <a:spcBef>
                <a:spcPts val="1600"/>
              </a:spcBef>
              <a:defRPr sz="4000">
                <a:latin typeface="Comic Sans MS"/>
                <a:ea typeface="Comic Sans MS"/>
                <a:cs typeface="Comic Sans MS"/>
                <a:sym typeface="Comic Sans MS"/>
              </a:defRPr>
            </a:lvl1pPr>
          </a:lstStyle>
          <a:p>
            <a:pPr>
              <a:defRPr sz="5000">
                <a:latin typeface="+mn-lt"/>
                <a:ea typeface="+mn-ea"/>
                <a:cs typeface="+mn-cs"/>
                <a:sym typeface="Gill Sans Light"/>
              </a:defRPr>
            </a:pPr>
            <a:r>
              <a:rPr sz="4000">
                <a:latin typeface="Comic Sans MS"/>
                <a:ea typeface="Comic Sans MS"/>
                <a:cs typeface="Comic Sans MS"/>
                <a:sym typeface="Comic Sans MS"/>
              </a:rPr>
              <a:t>Autosomal Dominant disorder</a:t>
            </a:r>
          </a:p>
        </p:txBody>
      </p:sp>
      <p:grpSp>
        <p:nvGrpSpPr>
          <p:cNvPr id="189" name="Group"/>
          <p:cNvGrpSpPr/>
          <p:nvPr/>
        </p:nvGrpSpPr>
        <p:grpSpPr>
          <a:xfrm>
            <a:off x="727000" y="1319153"/>
            <a:ext cx="8194271" cy="5439070"/>
            <a:chOff x="80888" y="149165"/>
            <a:chExt cx="8194269" cy="5439069"/>
          </a:xfrm>
        </p:grpSpPr>
        <p:pic>
          <p:nvPicPr>
            <p:cNvPr id="178" name="image.png" descr="image.png"/>
            <p:cNvPicPr>
              <a:picLocks/>
            </p:cNvPicPr>
            <p:nvPr/>
          </p:nvPicPr>
          <p:blipFill>
            <a:blip r:embed="rId2">
              <a:extLst/>
            </a:blip>
            <a:srcRect t="57847" r="84175"/>
            <a:stretch>
              <a:fillRect/>
            </a:stretch>
          </p:blipFill>
          <p:spPr>
            <a:xfrm>
              <a:off x="369479" y="2992340"/>
              <a:ext cx="1182999" cy="1883308"/>
            </a:xfrm>
            <a:prstGeom prst="rect">
              <a:avLst/>
            </a:prstGeom>
            <a:ln w="12700" cap="flat">
              <a:noFill/>
              <a:miter lim="400000"/>
            </a:ln>
            <a:effectLst/>
          </p:spPr>
        </p:pic>
        <p:pic>
          <p:nvPicPr>
            <p:cNvPr id="179" name="image.png" descr="image.png"/>
            <p:cNvPicPr>
              <a:picLocks/>
            </p:cNvPicPr>
            <p:nvPr/>
          </p:nvPicPr>
          <p:blipFill>
            <a:blip r:embed="rId2">
              <a:extLst/>
            </a:blip>
            <a:srcRect l="25865" t="57847" r="50996"/>
            <a:stretch>
              <a:fillRect/>
            </a:stretch>
          </p:blipFill>
          <p:spPr>
            <a:xfrm>
              <a:off x="2397476" y="2898637"/>
              <a:ext cx="1729763" cy="1883308"/>
            </a:xfrm>
            <a:prstGeom prst="rect">
              <a:avLst/>
            </a:prstGeom>
            <a:ln w="12700" cap="flat">
              <a:noFill/>
              <a:miter lim="400000"/>
            </a:ln>
            <a:effectLst/>
          </p:spPr>
        </p:pic>
        <p:pic>
          <p:nvPicPr>
            <p:cNvPr id="180" name="image.png" descr="image.png"/>
            <p:cNvPicPr>
              <a:picLocks/>
            </p:cNvPicPr>
            <p:nvPr/>
          </p:nvPicPr>
          <p:blipFill>
            <a:blip r:embed="rId2">
              <a:extLst/>
            </a:blip>
            <a:srcRect l="54013" t="57847" r="24865"/>
            <a:stretch>
              <a:fillRect/>
            </a:stretch>
          </p:blipFill>
          <p:spPr>
            <a:xfrm>
              <a:off x="4263671" y="2898637"/>
              <a:ext cx="1578988" cy="1883308"/>
            </a:xfrm>
            <a:prstGeom prst="rect">
              <a:avLst/>
            </a:prstGeom>
            <a:ln w="12700" cap="flat">
              <a:noFill/>
              <a:miter lim="400000"/>
            </a:ln>
            <a:effectLst/>
          </p:spPr>
        </p:pic>
        <p:pic>
          <p:nvPicPr>
            <p:cNvPr id="181" name="image.png" descr="image.png"/>
            <p:cNvPicPr>
              <a:picLocks/>
            </p:cNvPicPr>
            <p:nvPr/>
          </p:nvPicPr>
          <p:blipFill>
            <a:blip r:embed="rId2">
              <a:extLst/>
            </a:blip>
            <a:srcRect l="82182" t="57847"/>
            <a:stretch>
              <a:fillRect/>
            </a:stretch>
          </p:blipFill>
          <p:spPr>
            <a:xfrm>
              <a:off x="6531342" y="2957335"/>
              <a:ext cx="1332008" cy="1883308"/>
            </a:xfrm>
            <a:prstGeom prst="rect">
              <a:avLst/>
            </a:prstGeom>
            <a:ln w="12700" cap="flat">
              <a:noFill/>
              <a:miter lim="400000"/>
            </a:ln>
            <a:effectLst/>
          </p:spPr>
        </p:pic>
        <p:pic>
          <p:nvPicPr>
            <p:cNvPr id="182" name="image.png" descr="image.png"/>
            <p:cNvPicPr>
              <a:picLocks/>
            </p:cNvPicPr>
            <p:nvPr/>
          </p:nvPicPr>
          <p:blipFill>
            <a:blip r:embed="rId2">
              <a:extLst/>
            </a:blip>
            <a:srcRect b="42152"/>
            <a:stretch>
              <a:fillRect/>
            </a:stretch>
          </p:blipFill>
          <p:spPr>
            <a:xfrm>
              <a:off x="319628" y="149165"/>
              <a:ext cx="7475790" cy="2584566"/>
            </a:xfrm>
            <a:prstGeom prst="rect">
              <a:avLst/>
            </a:prstGeom>
            <a:ln w="12700" cap="flat">
              <a:noFill/>
              <a:miter lim="400000"/>
            </a:ln>
            <a:effectLst/>
          </p:spPr>
        </p:pic>
        <p:sp>
          <p:nvSpPr>
            <p:cNvPr id="183" name="Affected…"/>
            <p:cNvSpPr/>
            <p:nvPr/>
          </p:nvSpPr>
          <p:spPr>
            <a:xfrm>
              <a:off x="1313566" y="629884"/>
              <a:ext cx="1432175" cy="5965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Times New Roman"/>
                <a:defRPr b="1">
                  <a:latin typeface="Times New Roman"/>
                  <a:ea typeface="Times New Roman"/>
                  <a:cs typeface="Times New Roman"/>
                  <a:sym typeface="Times New Roman"/>
                </a:defRPr>
              </a:pPr>
              <a:r>
                <a:t>Affected</a:t>
              </a:r>
            </a:p>
            <a:p>
              <a:pPr>
                <a:lnSpc>
                  <a:spcPts val="1900"/>
                </a:lnSpc>
                <a:buClr>
                  <a:srgbClr val="000000"/>
                </a:buClr>
                <a:buFont typeface="Times New Roman"/>
                <a:defRPr b="1">
                  <a:latin typeface="Times New Roman"/>
                  <a:ea typeface="Times New Roman"/>
                  <a:cs typeface="Times New Roman"/>
                  <a:sym typeface="Times New Roman"/>
                </a:defRPr>
              </a:pPr>
              <a:r>
                <a:t>Father</a:t>
              </a:r>
            </a:p>
          </p:txBody>
        </p:sp>
        <p:sp>
          <p:nvSpPr>
            <p:cNvPr id="184" name="Normal…"/>
            <p:cNvSpPr/>
            <p:nvPr/>
          </p:nvSpPr>
          <p:spPr>
            <a:xfrm>
              <a:off x="5127968" y="620364"/>
              <a:ext cx="1308947" cy="5965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Times New Roman"/>
                <a:defRPr b="1">
                  <a:latin typeface="Times New Roman"/>
                  <a:ea typeface="Times New Roman"/>
                  <a:cs typeface="Times New Roman"/>
                  <a:sym typeface="Times New Roman"/>
                </a:defRPr>
              </a:pPr>
              <a:r>
                <a:t>Normal</a:t>
              </a:r>
            </a:p>
            <a:p>
              <a:pPr>
                <a:lnSpc>
                  <a:spcPts val="1900"/>
                </a:lnSpc>
                <a:buClr>
                  <a:srgbClr val="000000"/>
                </a:buClr>
                <a:buFont typeface="Times New Roman"/>
                <a:defRPr b="1">
                  <a:latin typeface="Times New Roman"/>
                  <a:ea typeface="Times New Roman"/>
                  <a:cs typeface="Times New Roman"/>
                  <a:sym typeface="Times New Roman"/>
                </a:defRPr>
              </a:pPr>
              <a:r>
                <a:t>Mother</a:t>
              </a:r>
            </a:p>
          </p:txBody>
        </p:sp>
        <p:sp>
          <p:nvSpPr>
            <p:cNvPr id="185" name="Affected…"/>
            <p:cNvSpPr/>
            <p:nvPr/>
          </p:nvSpPr>
          <p:spPr>
            <a:xfrm>
              <a:off x="80888" y="4972451"/>
              <a:ext cx="1597809" cy="5965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Times New Roman"/>
                <a:defRPr b="1">
                  <a:solidFill>
                    <a:srgbClr val="FF2600"/>
                  </a:solidFill>
                  <a:uFill>
                    <a:solidFill>
                      <a:srgbClr val="FF2600"/>
                    </a:solidFill>
                  </a:uFill>
                  <a:latin typeface="Times New Roman"/>
                  <a:ea typeface="Times New Roman"/>
                  <a:cs typeface="Times New Roman"/>
                  <a:sym typeface="Times New Roman"/>
                </a:defRPr>
              </a:pPr>
              <a:r>
                <a:t>Affected</a:t>
              </a:r>
            </a:p>
            <a:p>
              <a:pPr>
                <a:lnSpc>
                  <a:spcPts val="1900"/>
                </a:lnSpc>
                <a:buClr>
                  <a:srgbClr val="000000"/>
                </a:buClr>
                <a:buFont typeface="Times New Roman"/>
                <a:defRPr b="1">
                  <a:latin typeface="Times New Roman"/>
                  <a:ea typeface="Times New Roman"/>
                  <a:cs typeface="Times New Roman"/>
                  <a:sym typeface="Times New Roman"/>
                </a:defRPr>
              </a:pPr>
              <a:r>
                <a:t>Daughter</a:t>
              </a:r>
            </a:p>
          </p:txBody>
        </p:sp>
        <p:sp>
          <p:nvSpPr>
            <p:cNvPr id="186" name="Normal…"/>
            <p:cNvSpPr/>
            <p:nvPr/>
          </p:nvSpPr>
          <p:spPr>
            <a:xfrm>
              <a:off x="6700357" y="4750034"/>
              <a:ext cx="1574801" cy="838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Times New Roman"/>
                <a:defRPr b="1">
                  <a:latin typeface="Times New Roman"/>
                  <a:ea typeface="Times New Roman"/>
                  <a:cs typeface="Times New Roman"/>
                  <a:sym typeface="Times New Roman"/>
                </a:defRPr>
              </a:pPr>
              <a:r>
                <a:t>Normal</a:t>
              </a:r>
            </a:p>
            <a:p>
              <a:pPr>
                <a:lnSpc>
                  <a:spcPts val="1900"/>
                </a:lnSpc>
                <a:buClr>
                  <a:srgbClr val="000000"/>
                </a:buClr>
                <a:buFont typeface="Times New Roman"/>
                <a:defRPr b="1">
                  <a:latin typeface="Times New Roman"/>
                  <a:ea typeface="Times New Roman"/>
                  <a:cs typeface="Times New Roman"/>
                  <a:sym typeface="Times New Roman"/>
                </a:defRPr>
              </a:pPr>
              <a:r>
                <a:t>Daughter</a:t>
              </a:r>
            </a:p>
          </p:txBody>
        </p:sp>
        <p:sp>
          <p:nvSpPr>
            <p:cNvPr id="187" name="Normal…"/>
            <p:cNvSpPr/>
            <p:nvPr/>
          </p:nvSpPr>
          <p:spPr>
            <a:xfrm>
              <a:off x="2385865" y="4946884"/>
              <a:ext cx="1574801" cy="596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Times New Roman"/>
                <a:defRPr b="1">
                  <a:latin typeface="Times New Roman"/>
                  <a:ea typeface="Times New Roman"/>
                  <a:cs typeface="Times New Roman"/>
                  <a:sym typeface="Times New Roman"/>
                </a:defRPr>
              </a:pPr>
              <a:r>
                <a:t>Normal</a:t>
              </a:r>
            </a:p>
            <a:p>
              <a:pPr>
                <a:lnSpc>
                  <a:spcPts val="1900"/>
                </a:lnSpc>
                <a:buClr>
                  <a:srgbClr val="000000"/>
                </a:buClr>
                <a:buFont typeface="Times New Roman"/>
                <a:defRPr b="1">
                  <a:latin typeface="Times New Roman"/>
                  <a:ea typeface="Times New Roman"/>
                  <a:cs typeface="Times New Roman"/>
                  <a:sym typeface="Times New Roman"/>
                </a:defRPr>
              </a:pPr>
              <a:r>
                <a:t>Son</a:t>
              </a:r>
            </a:p>
          </p:txBody>
        </p:sp>
        <p:sp>
          <p:nvSpPr>
            <p:cNvPr id="188" name="Affected…"/>
            <p:cNvSpPr/>
            <p:nvPr/>
          </p:nvSpPr>
          <p:spPr>
            <a:xfrm>
              <a:off x="4408056" y="4946884"/>
              <a:ext cx="1498601" cy="596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Times New Roman"/>
                <a:defRPr b="1">
                  <a:solidFill>
                    <a:srgbClr val="FF2600"/>
                  </a:solidFill>
                  <a:uFill>
                    <a:solidFill>
                      <a:srgbClr val="FF2600"/>
                    </a:solidFill>
                  </a:uFill>
                  <a:latin typeface="Times New Roman"/>
                  <a:ea typeface="Times New Roman"/>
                  <a:cs typeface="Times New Roman"/>
                  <a:sym typeface="Times New Roman"/>
                </a:defRPr>
              </a:pPr>
              <a:r>
                <a:t>Affected</a:t>
              </a:r>
            </a:p>
            <a:p>
              <a:pPr>
                <a:lnSpc>
                  <a:spcPts val="1900"/>
                </a:lnSpc>
                <a:buClr>
                  <a:srgbClr val="000000"/>
                </a:buClr>
                <a:buFont typeface="Times New Roman"/>
                <a:defRPr b="1">
                  <a:latin typeface="Times New Roman"/>
                  <a:ea typeface="Times New Roman"/>
                  <a:cs typeface="Times New Roman"/>
                  <a:sym typeface="Times New Roman"/>
                </a:defRPr>
              </a:pPr>
              <a:r>
                <a:t>Son</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unnett`s square showing possible gamete combinations for an autosomal dominant allele"/>
          <p:cNvSpPr/>
          <p:nvPr/>
        </p:nvSpPr>
        <p:spPr>
          <a:xfrm>
            <a:off x="558800" y="266700"/>
            <a:ext cx="7785100" cy="17526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marL="432525" indent="-391885">
              <a:spcBef>
                <a:spcPts val="800"/>
              </a:spcBef>
              <a:buClr>
                <a:srgbClr val="000000"/>
              </a:buClr>
              <a:buSzPct val="100000"/>
              <a:buFont typeface="Comic Sans MS"/>
              <a:buChar char="•"/>
            </a:pPr>
            <a:r>
              <a:rPr sz="3200" b="1">
                <a:latin typeface="Comic Sans MS"/>
                <a:ea typeface="Comic Sans MS"/>
                <a:cs typeface="Comic Sans MS"/>
                <a:sym typeface="Comic Sans MS"/>
              </a:rPr>
              <a:t>Punnett`s square showing possible gamete combinations for an autosomal dominant allele</a:t>
            </a:r>
            <a:r>
              <a:rPr sz="3200">
                <a:latin typeface="Comic Sans MS"/>
                <a:ea typeface="Comic Sans MS"/>
                <a:cs typeface="Comic Sans MS"/>
                <a:sym typeface="Comic Sans MS"/>
              </a:rPr>
              <a:t> </a:t>
            </a:r>
          </a:p>
        </p:txBody>
      </p:sp>
      <p:graphicFrame>
        <p:nvGraphicFramePr>
          <p:cNvPr id="196" name="Table"/>
          <p:cNvGraphicFramePr/>
          <p:nvPr/>
        </p:nvGraphicFramePr>
        <p:xfrm>
          <a:off x="1816100" y="2527300"/>
          <a:ext cx="5257800" cy="3276600"/>
        </p:xfrm>
        <a:graphic>
          <a:graphicData uri="http://schemas.openxmlformats.org/drawingml/2006/table">
            <a:tbl>
              <a:tblPr>
                <a:tableStyleId>{4C3C2611-4C71-4FC5-86AE-919BDF0F9419}</a:tableStyleId>
              </a:tblPr>
              <a:tblGrid>
                <a:gridCol w="1752600"/>
                <a:gridCol w="1752600"/>
                <a:gridCol w="1752600"/>
              </a:tblGrid>
              <a:tr h="1092200">
                <a:tc>
                  <a:txBody>
                    <a:bodyPr/>
                    <a:lstStyle/>
                    <a:p>
                      <a:pPr marL="40639">
                        <a:defRPr sz="2400">
                          <a:solidFill>
                            <a:srgbClr val="5F7579"/>
                          </a:solidFill>
                        </a:defRPr>
                      </a:pPr>
                      <a:endParaRPr/>
                    </a:p>
                  </a:txBody>
                  <a:tcPr marL="38100" marR="38100" marT="38100" marB="38100" anchor="ctr" horzOverflow="overflow">
                    <a:solidFill>
                      <a:srgbClr val="76D6FF"/>
                    </a:solidFill>
                  </a:tcPr>
                </a:tc>
                <a:tc>
                  <a:txBody>
                    <a:bodyPr/>
                    <a:lstStyle/>
                    <a:p>
                      <a:pPr marL="40639">
                        <a:defRPr sz="1800">
                          <a:solidFill>
                            <a:srgbClr val="000000"/>
                          </a:solidFill>
                        </a:defRPr>
                      </a:pPr>
                      <a:r>
                        <a:rPr sz="3200" b="1">
                          <a:solidFill>
                            <a:srgbClr val="FF9300"/>
                          </a:solidFill>
                          <a:uFill>
                            <a:solidFill>
                              <a:srgbClr val="FF9300"/>
                            </a:solidFill>
                          </a:uFill>
                          <a:latin typeface="Arial"/>
                          <a:ea typeface="Arial"/>
                          <a:cs typeface="Arial"/>
                          <a:sym typeface="Arial"/>
                        </a:rPr>
                        <a:t>w</a:t>
                      </a:r>
                    </a:p>
                  </a:txBody>
                  <a:tcPr marL="38100" marR="38100" marT="38100" marB="38100" anchor="ctr" horzOverflow="overflow">
                    <a:solidFill>
                      <a:srgbClr val="76D6FF"/>
                    </a:solidFill>
                  </a:tcPr>
                </a:tc>
                <a:tc>
                  <a:txBody>
                    <a:bodyPr/>
                    <a:lstStyle/>
                    <a:p>
                      <a:pPr marL="40639">
                        <a:defRPr sz="1800">
                          <a:solidFill>
                            <a:srgbClr val="000000"/>
                          </a:solidFill>
                        </a:defRPr>
                      </a:pPr>
                      <a:r>
                        <a:rPr sz="3200" b="1">
                          <a:solidFill>
                            <a:srgbClr val="FF9300"/>
                          </a:solidFill>
                          <a:uFill>
                            <a:solidFill>
                              <a:srgbClr val="FF9300"/>
                            </a:solidFill>
                          </a:uFill>
                          <a:latin typeface="Arial"/>
                          <a:ea typeface="Arial"/>
                          <a:cs typeface="Arial"/>
                          <a:sym typeface="Arial"/>
                        </a:rPr>
                        <a:t>w</a:t>
                      </a:r>
                    </a:p>
                  </a:txBody>
                  <a:tcPr marL="38100" marR="38100" marT="38100" marB="38100" anchor="ctr" horzOverflow="overflow">
                    <a:solidFill>
                      <a:srgbClr val="76D6FF"/>
                    </a:solidFill>
                  </a:tcPr>
                </a:tc>
              </a:tr>
              <a:tr h="1092200">
                <a:tc>
                  <a:txBody>
                    <a:bodyPr/>
                    <a:lstStyle/>
                    <a:p>
                      <a:pPr marL="40639">
                        <a:defRPr sz="1800">
                          <a:solidFill>
                            <a:srgbClr val="000000"/>
                          </a:solidFill>
                        </a:defRPr>
                      </a:pPr>
                      <a:r>
                        <a:rPr sz="3200" b="1">
                          <a:latin typeface="Arial"/>
                          <a:ea typeface="Arial"/>
                          <a:cs typeface="Arial"/>
                          <a:sym typeface="Arial"/>
                        </a:rPr>
                        <a:t>W</a:t>
                      </a:r>
                    </a:p>
                  </a:txBody>
                  <a:tcPr marL="38100" marR="38100" marT="38100" marB="38100" anchor="ctr" horzOverflow="overflow">
                    <a:solidFill>
                      <a:srgbClr val="76D6FF"/>
                    </a:solidFill>
                  </a:tcPr>
                </a:tc>
                <a:tc>
                  <a:txBody>
                    <a:bodyPr/>
                    <a:lstStyle/>
                    <a:p>
                      <a:pPr marL="40639">
                        <a:defRPr sz="2400">
                          <a:solidFill>
                            <a:srgbClr val="5F7579"/>
                          </a:solidFill>
                        </a:defRPr>
                      </a:pPr>
                      <a:r>
                        <a:rPr sz="3200" b="1">
                          <a:solidFill>
                            <a:srgbClr val="000000"/>
                          </a:solidFill>
                          <a:latin typeface="Arial"/>
                          <a:ea typeface="Arial"/>
                          <a:cs typeface="Arial"/>
                          <a:sym typeface="Arial"/>
                        </a:rPr>
                        <a:t>W</a:t>
                      </a:r>
                      <a:r>
                        <a:rPr sz="3200" b="1">
                          <a:solidFill>
                            <a:srgbClr val="FFFB00"/>
                          </a:solidFill>
                          <a:uFill>
                            <a:solidFill>
                              <a:srgbClr val="FFFB00"/>
                            </a:solidFill>
                          </a:uFill>
                          <a:latin typeface="Arial"/>
                          <a:ea typeface="Arial"/>
                          <a:cs typeface="Arial"/>
                          <a:sym typeface="Arial"/>
                        </a:rPr>
                        <a:t> w</a:t>
                      </a:r>
                    </a:p>
                  </a:txBody>
                  <a:tcPr marL="38100" marR="38100" marT="38100" marB="38100" anchor="ctr" horzOverflow="overflow">
                    <a:solidFill>
                      <a:srgbClr val="0433FF"/>
                    </a:solidFill>
                  </a:tcPr>
                </a:tc>
                <a:tc>
                  <a:txBody>
                    <a:bodyPr/>
                    <a:lstStyle/>
                    <a:p>
                      <a:pPr marL="40639">
                        <a:defRPr sz="2400">
                          <a:solidFill>
                            <a:srgbClr val="5F7579"/>
                          </a:solidFill>
                        </a:defRPr>
                      </a:pPr>
                      <a:r>
                        <a:rPr sz="3200" b="1">
                          <a:solidFill>
                            <a:srgbClr val="000000"/>
                          </a:solidFill>
                          <a:latin typeface="Arial"/>
                          <a:ea typeface="Arial"/>
                          <a:cs typeface="Arial"/>
                          <a:sym typeface="Arial"/>
                        </a:rPr>
                        <a:t>W</a:t>
                      </a:r>
                      <a:r>
                        <a:rPr sz="3200" b="1">
                          <a:solidFill>
                            <a:srgbClr val="FFFB00"/>
                          </a:solidFill>
                          <a:uFill>
                            <a:solidFill>
                              <a:srgbClr val="FFFB00"/>
                            </a:solidFill>
                          </a:uFill>
                          <a:latin typeface="Arial"/>
                          <a:ea typeface="Arial"/>
                          <a:cs typeface="Arial"/>
                          <a:sym typeface="Arial"/>
                        </a:rPr>
                        <a:t> </a:t>
                      </a:r>
                      <a:r>
                        <a:rPr sz="3200" b="1">
                          <a:solidFill>
                            <a:srgbClr val="FF9300"/>
                          </a:solidFill>
                          <a:uFill>
                            <a:solidFill>
                              <a:srgbClr val="FF9300"/>
                            </a:solidFill>
                          </a:uFill>
                          <a:latin typeface="Arial"/>
                          <a:ea typeface="Arial"/>
                          <a:cs typeface="Arial"/>
                          <a:sym typeface="Arial"/>
                        </a:rPr>
                        <a:t>w</a:t>
                      </a:r>
                    </a:p>
                  </a:txBody>
                  <a:tcPr marL="38100" marR="38100" marT="38100" marB="38100" anchor="ctr" horzOverflow="overflow">
                    <a:solidFill>
                      <a:srgbClr val="0433FF"/>
                    </a:solidFill>
                  </a:tcPr>
                </a:tc>
              </a:tr>
              <a:tr h="1092200">
                <a:tc>
                  <a:txBody>
                    <a:bodyPr/>
                    <a:lstStyle/>
                    <a:p>
                      <a:pPr marL="40639">
                        <a:defRPr sz="1800">
                          <a:solidFill>
                            <a:srgbClr val="000000"/>
                          </a:solidFill>
                        </a:defRPr>
                      </a:pPr>
                      <a:r>
                        <a:rPr sz="3200" b="1">
                          <a:solidFill>
                            <a:srgbClr val="FF9300"/>
                          </a:solidFill>
                          <a:uFill>
                            <a:solidFill>
                              <a:srgbClr val="FF9300"/>
                            </a:solidFill>
                          </a:uFill>
                          <a:latin typeface="Arial"/>
                          <a:ea typeface="Arial"/>
                          <a:cs typeface="Arial"/>
                          <a:sym typeface="Arial"/>
                        </a:rPr>
                        <a:t>w</a:t>
                      </a:r>
                    </a:p>
                  </a:txBody>
                  <a:tcPr marL="38100" marR="38100" marT="38100" marB="38100" anchor="ctr" horzOverflow="overflow">
                    <a:solidFill>
                      <a:srgbClr val="76D6FF"/>
                    </a:solidFill>
                  </a:tcPr>
                </a:tc>
                <a:tc>
                  <a:txBody>
                    <a:bodyPr/>
                    <a:lstStyle/>
                    <a:p>
                      <a:pPr marL="40639">
                        <a:defRPr sz="1800">
                          <a:solidFill>
                            <a:srgbClr val="000000"/>
                          </a:solidFill>
                        </a:defRPr>
                      </a:pPr>
                      <a:r>
                        <a:rPr sz="3200" b="1">
                          <a:solidFill>
                            <a:srgbClr val="FF9300"/>
                          </a:solidFill>
                          <a:uFill>
                            <a:solidFill>
                              <a:srgbClr val="FF9300"/>
                            </a:solidFill>
                          </a:uFill>
                          <a:latin typeface="Arial"/>
                          <a:ea typeface="Arial"/>
                          <a:cs typeface="Arial"/>
                          <a:sym typeface="Arial"/>
                        </a:rPr>
                        <a:t>w w</a:t>
                      </a:r>
                    </a:p>
                  </a:txBody>
                  <a:tcPr marL="38100" marR="38100" marT="38100" marB="38100" anchor="ctr" horzOverflow="overflow">
                    <a:solidFill>
                      <a:srgbClr val="0433FF"/>
                    </a:solidFill>
                  </a:tcPr>
                </a:tc>
                <a:tc>
                  <a:txBody>
                    <a:bodyPr/>
                    <a:lstStyle/>
                    <a:p>
                      <a:pPr marL="40639">
                        <a:defRPr sz="1800">
                          <a:solidFill>
                            <a:srgbClr val="000000"/>
                          </a:solidFill>
                        </a:defRPr>
                      </a:pPr>
                      <a:r>
                        <a:rPr sz="3200" b="1">
                          <a:solidFill>
                            <a:srgbClr val="FF9300"/>
                          </a:solidFill>
                          <a:uFill>
                            <a:solidFill>
                              <a:srgbClr val="FF9300"/>
                            </a:solidFill>
                          </a:uFill>
                          <a:latin typeface="Arial"/>
                          <a:ea typeface="Arial"/>
                          <a:cs typeface="Arial"/>
                          <a:sym typeface="Arial"/>
                        </a:rPr>
                        <a:t>w w</a:t>
                      </a:r>
                    </a:p>
                  </a:txBody>
                  <a:tcPr marL="38100" marR="38100" marT="38100" marB="38100" anchor="ctr" horzOverflow="overflow">
                    <a:solidFill>
                      <a:srgbClr val="0433FF"/>
                    </a:solidFill>
                  </a:tcPr>
                </a:tc>
              </a:tr>
            </a:tbl>
          </a:graphicData>
        </a:graphic>
      </p:graphicFrame>
      <p:sp>
        <p:nvSpPr>
          <p:cNvPr id="197" name="Triangle"/>
          <p:cNvSpPr/>
          <p:nvPr/>
        </p:nvSpPr>
        <p:spPr>
          <a:xfrm>
            <a:off x="1816100" y="2527300"/>
            <a:ext cx="1752600" cy="1066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433FF"/>
          </a:solidFill>
          <a:ln w="12700">
            <a:miter lim="400000"/>
          </a:ln>
        </p:spPr>
        <p:txBody>
          <a:bodyPr lIns="38100" tIns="38100" rIns="38100" bIns="38100" anchor="ctr"/>
          <a:lstStyle/>
          <a:p>
            <a:pPr>
              <a:defRPr sz="2400">
                <a:solidFill>
                  <a:srgbClr val="FFFFFF"/>
                </a:solidFill>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Autosomal Dominant disorders"/>
          <p:cNvSpPr>
            <a:spLocks noGrp="1"/>
          </p:cNvSpPr>
          <p:nvPr>
            <p:ph type="title"/>
          </p:nvPr>
        </p:nvSpPr>
        <p:spPr>
          <a:xfrm>
            <a:off x="762000" y="0"/>
            <a:ext cx="7620000" cy="1584325"/>
          </a:xfrm>
          <a:prstGeom prst="rect">
            <a:avLst/>
          </a:prstGeom>
        </p:spPr>
        <p:txBody>
          <a:bodyPr/>
          <a:lstStyle>
            <a:lvl1pPr>
              <a:spcBef>
                <a:spcPts val="1600"/>
              </a:spcBef>
              <a:defRPr sz="4000">
                <a:solidFill>
                  <a:srgbClr val="000000"/>
                </a:solidFill>
                <a:uFill>
                  <a:solidFill>
                    <a:srgbClr val="000000"/>
                  </a:solidFill>
                </a:uFill>
                <a:latin typeface="Comic Sans MS"/>
                <a:ea typeface="Comic Sans MS"/>
                <a:cs typeface="Comic Sans MS"/>
                <a:sym typeface="Comic Sans MS"/>
              </a:defRPr>
            </a:lvl1pPr>
          </a:lstStyle>
          <a:p>
            <a:pPr>
              <a:defRPr sz="5000">
                <a:solidFill>
                  <a:srgbClr val="535353"/>
                </a:solidFill>
                <a:uFillTx/>
                <a:latin typeface="+mn-lt"/>
                <a:ea typeface="+mn-ea"/>
                <a:cs typeface="+mn-cs"/>
                <a:sym typeface="Gill Sans Light"/>
              </a:defRPr>
            </a:pPr>
            <a:r>
              <a:rPr sz="4000">
                <a:solidFill>
                  <a:srgbClr val="000000"/>
                </a:solidFill>
                <a:uFill>
                  <a:solidFill>
                    <a:srgbClr val="000000"/>
                  </a:solidFill>
                </a:uFill>
                <a:latin typeface="Comic Sans MS"/>
                <a:ea typeface="Comic Sans MS"/>
                <a:cs typeface="Comic Sans MS"/>
                <a:sym typeface="Comic Sans MS"/>
              </a:rPr>
              <a:t>Autosomal Dominant disorders</a:t>
            </a:r>
          </a:p>
        </p:txBody>
      </p:sp>
      <p:sp>
        <p:nvSpPr>
          <p:cNvPr id="200" name="Huntington disease…"/>
          <p:cNvSpPr>
            <a:spLocks noGrp="1"/>
          </p:cNvSpPr>
          <p:nvPr>
            <p:ph type="body" sz="half" idx="1"/>
          </p:nvPr>
        </p:nvSpPr>
        <p:spPr>
          <a:xfrm>
            <a:off x="4356100" y="1600200"/>
            <a:ext cx="4635500" cy="5143500"/>
          </a:xfrm>
          <a:prstGeom prst="rect">
            <a:avLst/>
          </a:prstGeom>
        </p:spPr>
        <p:txBody>
          <a:bodyPr/>
          <a:lstStyle/>
          <a:p>
            <a:pPr marL="383540" indent="-342900">
              <a:lnSpc>
                <a:spcPct val="60000"/>
              </a:lnSpc>
              <a:buClr>
                <a:srgbClr val="000000"/>
              </a:buClr>
              <a:buSzPct val="100000"/>
              <a:buFont typeface="Comic Sans MS"/>
              <a:defRPr b="1">
                <a:solidFill>
                  <a:srgbClr val="FF2600"/>
                </a:solidFill>
                <a:latin typeface="Comic Sans MS"/>
                <a:ea typeface="Comic Sans MS"/>
                <a:cs typeface="Comic Sans MS"/>
                <a:sym typeface="Comic Sans MS"/>
              </a:defRPr>
            </a:pPr>
            <a:r>
              <a:rPr dirty="0"/>
              <a:t>Huntington disease</a:t>
            </a:r>
          </a:p>
          <a:p>
            <a:pPr marL="383540" indent="-342900">
              <a:lnSpc>
                <a:spcPct val="60000"/>
              </a:lnSpc>
              <a:buClr>
                <a:srgbClr val="000000"/>
              </a:buClr>
              <a:buSzPct val="100000"/>
              <a:buFont typeface="Comic Sans MS"/>
              <a:defRPr>
                <a:solidFill>
                  <a:srgbClr val="0096FF"/>
                </a:solidFill>
              </a:defRPr>
            </a:pPr>
            <a:r>
              <a:rPr dirty="0">
                <a:latin typeface="Comic Sans MS"/>
                <a:ea typeface="Comic Sans MS"/>
                <a:cs typeface="Comic Sans MS"/>
                <a:sym typeface="Comic Sans MS"/>
              </a:rPr>
              <a:t>Autosomal dominant</a:t>
            </a:r>
          </a:p>
          <a:p>
            <a:pPr marL="40640" indent="0">
              <a:lnSpc>
                <a:spcPct val="60000"/>
              </a:lnSpc>
              <a:buClr>
                <a:srgbClr val="000000"/>
              </a:buClr>
              <a:buSzPct val="100000"/>
              <a:buNone/>
            </a:pPr>
            <a:r>
              <a:rPr dirty="0" smtClean="0"/>
              <a:t> </a:t>
            </a:r>
            <a:endParaRPr dirty="0"/>
          </a:p>
        </p:txBody>
      </p:sp>
      <p:pic>
        <p:nvPicPr>
          <p:cNvPr id="201" name="Huntigton diseae.png" descr="Huntigton diseae.png"/>
          <p:cNvPicPr>
            <a:picLocks/>
          </p:cNvPicPr>
          <p:nvPr/>
        </p:nvPicPr>
        <p:blipFill>
          <a:blip r:embed="rId3">
            <a:extLst/>
          </a:blip>
          <a:stretch>
            <a:fillRect/>
          </a:stretch>
        </p:blipFill>
        <p:spPr>
          <a:xfrm>
            <a:off x="381000" y="1775618"/>
            <a:ext cx="3632200" cy="45212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Autosomal Dominant disorder"/>
          <p:cNvSpPr>
            <a:spLocks noGrp="1"/>
          </p:cNvSpPr>
          <p:nvPr>
            <p:ph type="title"/>
          </p:nvPr>
        </p:nvSpPr>
        <p:spPr>
          <a:xfrm>
            <a:off x="762000" y="0"/>
            <a:ext cx="7620000" cy="1584325"/>
          </a:xfrm>
          <a:prstGeom prst="rect">
            <a:avLst/>
          </a:prstGeom>
        </p:spPr>
        <p:txBody>
          <a:bodyPr/>
          <a:lstStyle>
            <a:lvl1pPr>
              <a:spcBef>
                <a:spcPts val="1600"/>
              </a:spcBef>
              <a:defRPr sz="4000">
                <a:latin typeface="Comic Sans MS"/>
                <a:ea typeface="Comic Sans MS"/>
                <a:cs typeface="Comic Sans MS"/>
                <a:sym typeface="Comic Sans MS"/>
              </a:defRPr>
            </a:lvl1pPr>
          </a:lstStyle>
          <a:p>
            <a:pPr>
              <a:defRPr sz="5000">
                <a:latin typeface="+mn-lt"/>
                <a:ea typeface="+mn-ea"/>
                <a:cs typeface="+mn-cs"/>
                <a:sym typeface="Gill Sans Light"/>
              </a:defRPr>
            </a:pPr>
            <a:r>
              <a:rPr sz="4000">
                <a:latin typeface="Comic Sans MS"/>
                <a:ea typeface="Comic Sans MS"/>
                <a:cs typeface="Comic Sans MS"/>
                <a:sym typeface="Comic Sans MS"/>
              </a:rPr>
              <a:t>Autosomal Dominant disorder</a:t>
            </a:r>
          </a:p>
        </p:txBody>
      </p:sp>
      <p:sp>
        <p:nvSpPr>
          <p:cNvPr id="206" name="Marfan Syndrome…"/>
          <p:cNvSpPr>
            <a:spLocks noGrp="1"/>
          </p:cNvSpPr>
          <p:nvPr>
            <p:ph type="body" idx="1"/>
          </p:nvPr>
        </p:nvSpPr>
        <p:spPr>
          <a:xfrm>
            <a:off x="3810000" y="1498600"/>
            <a:ext cx="5168900" cy="5105400"/>
          </a:xfrm>
          <a:prstGeom prst="rect">
            <a:avLst/>
          </a:prstGeom>
        </p:spPr>
        <p:txBody>
          <a:bodyPr/>
          <a:lstStyle/>
          <a:p>
            <a:pPr marL="383540" indent="-342900">
              <a:lnSpc>
                <a:spcPct val="80000"/>
              </a:lnSpc>
              <a:buClr>
                <a:srgbClr val="000000"/>
              </a:buClr>
              <a:buSzPct val="100000"/>
              <a:buFont typeface="Comic Sans MS"/>
              <a:defRPr sz="2800" b="1">
                <a:solidFill>
                  <a:srgbClr val="FF2600"/>
                </a:solidFill>
                <a:latin typeface="Comic Sans MS"/>
                <a:ea typeface="Comic Sans MS"/>
                <a:cs typeface="Comic Sans MS"/>
                <a:sym typeface="Comic Sans MS"/>
              </a:defRPr>
            </a:pPr>
            <a:r>
              <a:rPr dirty="0" err="1"/>
              <a:t>Marfan</a:t>
            </a:r>
            <a:r>
              <a:rPr dirty="0"/>
              <a:t> Syndrome</a:t>
            </a:r>
          </a:p>
          <a:p>
            <a:pPr marL="383540" indent="-342900">
              <a:lnSpc>
                <a:spcPct val="80000"/>
              </a:lnSpc>
              <a:buClr>
                <a:srgbClr val="000000"/>
              </a:buClr>
              <a:buSzPct val="100000"/>
              <a:buFont typeface="Comic Sans MS"/>
              <a:defRPr sz="2800">
                <a:solidFill>
                  <a:srgbClr val="0096FF"/>
                </a:solidFill>
                <a:latin typeface="Comic Sans MS"/>
                <a:ea typeface="Comic Sans MS"/>
                <a:cs typeface="Comic Sans MS"/>
                <a:sym typeface="Comic Sans MS"/>
              </a:defRPr>
            </a:pPr>
            <a:r>
              <a:rPr dirty="0"/>
              <a:t>Autosomal </a:t>
            </a:r>
            <a:r>
              <a:rPr dirty="0" smtClean="0"/>
              <a:t>dominant</a:t>
            </a:r>
            <a:endParaRPr dirty="0"/>
          </a:p>
        </p:txBody>
      </p:sp>
      <p:pic>
        <p:nvPicPr>
          <p:cNvPr id="207" name="Marfan syndrom.jpg" descr="Marfan syndrom.jpg"/>
          <p:cNvPicPr>
            <a:picLocks/>
          </p:cNvPicPr>
          <p:nvPr/>
        </p:nvPicPr>
        <p:blipFill>
          <a:blip r:embed="rId3">
            <a:extLst/>
          </a:blip>
          <a:stretch>
            <a:fillRect/>
          </a:stretch>
        </p:blipFill>
        <p:spPr>
          <a:xfrm>
            <a:off x="300037" y="1727200"/>
            <a:ext cx="3433763" cy="46482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tterns of inheritance"/>
          <p:cNvSpPr>
            <a:spLocks noGrp="1"/>
          </p:cNvSpPr>
          <p:nvPr>
            <p:ph type="title"/>
          </p:nvPr>
        </p:nvSpPr>
        <p:spPr>
          <a:xfrm>
            <a:off x="457200" y="0"/>
            <a:ext cx="8229600" cy="1692275"/>
          </a:xfrm>
          <a:prstGeom prst="rect">
            <a:avLst/>
          </a:prstGeom>
        </p:spPr>
        <p:txBody>
          <a:bodyPr/>
          <a:lstStyle>
            <a:lvl1pPr>
              <a:defRPr>
                <a:latin typeface="Comic Sans MS"/>
                <a:ea typeface="Comic Sans MS"/>
                <a:cs typeface="Comic Sans MS"/>
                <a:sym typeface="Comic Sans MS"/>
              </a:defRPr>
            </a:lvl1pPr>
          </a:lstStyle>
          <a:p>
            <a:r>
              <a:t>Patterns of inheritance</a:t>
            </a:r>
          </a:p>
        </p:txBody>
      </p:sp>
      <p:sp>
        <p:nvSpPr>
          <p:cNvPr id="38" name="Definition…"/>
          <p:cNvSpPr>
            <a:spLocks noGrp="1"/>
          </p:cNvSpPr>
          <p:nvPr>
            <p:ph type="body" idx="1"/>
          </p:nvPr>
        </p:nvSpPr>
        <p:spPr>
          <a:xfrm>
            <a:off x="1257300" y="1854200"/>
            <a:ext cx="7391400" cy="4876800"/>
          </a:xfrm>
          <a:prstGeom prst="rect">
            <a:avLst/>
          </a:prstGeom>
        </p:spPr>
        <p:txBody>
          <a:bodyPr/>
          <a:lstStyle/>
          <a:p>
            <a:pPr marL="383540" indent="-342900">
              <a:buClr>
                <a:srgbClr val="000000"/>
              </a:buClr>
              <a:buSzPct val="100000"/>
              <a:buFont typeface="Comic Sans MS"/>
              <a:defRPr>
                <a:latin typeface="Comic Sans MS"/>
                <a:ea typeface="Comic Sans MS"/>
                <a:cs typeface="Comic Sans MS"/>
                <a:sym typeface="Comic Sans MS"/>
              </a:defRPr>
            </a:pPr>
            <a:r>
              <a:t>Definition</a:t>
            </a:r>
          </a:p>
          <a:p>
            <a:pPr marL="383540" indent="-342900">
              <a:buClr>
                <a:srgbClr val="000000"/>
              </a:buClr>
              <a:buSzPct val="100000"/>
              <a:buFont typeface="Comic Sans MS"/>
              <a:defRPr>
                <a:latin typeface="Comic Sans MS"/>
                <a:ea typeface="Comic Sans MS"/>
                <a:cs typeface="Comic Sans MS"/>
                <a:sym typeface="Comic Sans MS"/>
              </a:defRPr>
            </a:pPr>
            <a:r>
              <a:t>Family Studies</a:t>
            </a:r>
          </a:p>
          <a:p>
            <a:pPr marL="383540" indent="-342900">
              <a:buClr>
                <a:srgbClr val="000000"/>
              </a:buClr>
              <a:buSzPct val="100000"/>
              <a:buFont typeface="Comic Sans MS"/>
              <a:defRPr>
                <a:latin typeface="Comic Sans MS"/>
                <a:ea typeface="Comic Sans MS"/>
                <a:cs typeface="Comic Sans MS"/>
                <a:sym typeface="Comic Sans MS"/>
              </a:defRPr>
            </a:pPr>
            <a:r>
              <a:t>Pedigree drawing and Terminology</a:t>
            </a:r>
          </a:p>
          <a:p>
            <a:pPr marL="383540" indent="-342900">
              <a:buClr>
                <a:srgbClr val="000000"/>
              </a:buClr>
              <a:buSzPct val="100000"/>
              <a:buFont typeface="Comic Sans MS"/>
              <a:defRPr>
                <a:latin typeface="Comic Sans MS"/>
                <a:ea typeface="Comic Sans MS"/>
                <a:cs typeface="Comic Sans MS"/>
                <a:sym typeface="Comic Sans MS"/>
              </a:defRPr>
            </a:pPr>
            <a:r>
              <a:t>Mendelian  inheritance</a:t>
            </a:r>
          </a:p>
          <a:p>
            <a:pPr marL="383540" indent="-342900">
              <a:buClr>
                <a:srgbClr val="000000"/>
              </a:buClr>
              <a:buSzPct val="100000"/>
              <a:buFont typeface="Comic Sans MS"/>
              <a:defRPr>
                <a:latin typeface="Comic Sans MS"/>
                <a:ea typeface="Comic Sans MS"/>
                <a:cs typeface="Comic Sans MS"/>
                <a:sym typeface="Comic Sans MS"/>
              </a:defRPr>
            </a:pPr>
            <a:r>
              <a:t>Non-Mendelian inheritance</a:t>
            </a:r>
          </a:p>
          <a:p>
            <a:pPr marL="383540" indent="-342900">
              <a:buClr>
                <a:srgbClr val="000000"/>
              </a:buClr>
              <a:buSzPct val="100000"/>
              <a:buFont typeface="Comic Sans MS"/>
              <a:defRPr>
                <a:latin typeface="Comic Sans MS"/>
                <a:ea typeface="Comic Sans MS"/>
                <a:cs typeface="Comic Sans MS"/>
                <a:sym typeface="Comic Sans MS"/>
              </a:defRPr>
            </a:pPr>
            <a:r>
              <a:t>Mitochondrial inheritance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Autosomal Dominant disorder"/>
          <p:cNvSpPr>
            <a:spLocks noGrp="1"/>
          </p:cNvSpPr>
          <p:nvPr>
            <p:ph type="title"/>
          </p:nvPr>
        </p:nvSpPr>
        <p:spPr>
          <a:xfrm>
            <a:off x="469900" y="-12700"/>
            <a:ext cx="7696200" cy="1600200"/>
          </a:xfrm>
          <a:prstGeom prst="rect">
            <a:avLst/>
          </a:prstGeom>
        </p:spPr>
        <p:txBody>
          <a:bodyPr/>
          <a:lstStyle>
            <a:lvl1pPr>
              <a:defRPr sz="4000">
                <a:latin typeface="Comic Sans MS"/>
                <a:ea typeface="Comic Sans MS"/>
                <a:cs typeface="Comic Sans MS"/>
                <a:sym typeface="Comic Sans MS"/>
              </a:defRPr>
            </a:lvl1pPr>
          </a:lstStyle>
          <a:p>
            <a:pPr>
              <a:defRPr sz="5000">
                <a:latin typeface="+mn-lt"/>
                <a:ea typeface="+mn-ea"/>
                <a:cs typeface="+mn-cs"/>
                <a:sym typeface="Gill Sans Light"/>
              </a:defRPr>
            </a:pPr>
            <a:r>
              <a:rPr sz="4000">
                <a:latin typeface="Comic Sans MS"/>
                <a:ea typeface="Comic Sans MS"/>
                <a:cs typeface="Comic Sans MS"/>
                <a:sym typeface="Comic Sans MS"/>
              </a:rPr>
              <a:t>Autosomal Dominant disorder</a:t>
            </a:r>
          </a:p>
        </p:txBody>
      </p:sp>
      <p:sp>
        <p:nvSpPr>
          <p:cNvPr id="212" name="Achondroplasia is autosomal dominant genetic disorder that is a common cause of dwarfism"/>
          <p:cNvSpPr>
            <a:spLocks noGrp="1"/>
          </p:cNvSpPr>
          <p:nvPr>
            <p:ph type="body" sz="quarter" idx="1"/>
          </p:nvPr>
        </p:nvSpPr>
        <p:spPr>
          <a:xfrm>
            <a:off x="736600" y="5626100"/>
            <a:ext cx="8153400" cy="1066800"/>
          </a:xfrm>
          <a:prstGeom prst="rect">
            <a:avLst/>
          </a:prstGeom>
        </p:spPr>
        <p:txBody>
          <a:bodyPr/>
          <a:lstStyle/>
          <a:p>
            <a:pPr marL="383540" indent="-342900">
              <a:buClr>
                <a:srgbClr val="000000"/>
              </a:buClr>
              <a:buSzTx/>
              <a:buFont typeface="Comic Sans MS"/>
              <a:buNone/>
              <a:defRPr b="1">
                <a:latin typeface="Comic Sans MS"/>
                <a:ea typeface="Comic Sans MS"/>
                <a:cs typeface="Comic Sans MS"/>
                <a:sym typeface="Comic Sans MS"/>
              </a:defRPr>
            </a:pPr>
            <a:r>
              <a:rPr>
                <a:solidFill>
                  <a:srgbClr val="FF2600"/>
                </a:solidFill>
              </a:rPr>
              <a:t>Achondroplasia</a:t>
            </a:r>
            <a:r>
              <a:t> is autosomal dominant genetic disorder that is a common cause of </a:t>
            </a:r>
            <a:r>
              <a:rPr>
                <a:solidFill>
                  <a:srgbClr val="FF2600"/>
                </a:solidFill>
              </a:rPr>
              <a:t>dwarfism</a:t>
            </a:r>
          </a:p>
        </p:txBody>
      </p:sp>
      <p:pic>
        <p:nvPicPr>
          <p:cNvPr id="213" name="5-7.jpg" descr="5-7.jpg"/>
          <p:cNvPicPr>
            <a:picLocks/>
          </p:cNvPicPr>
          <p:nvPr/>
        </p:nvPicPr>
        <p:blipFill>
          <a:blip r:embed="rId3">
            <a:extLst/>
          </a:blip>
          <a:stretch>
            <a:fillRect/>
          </a:stretch>
        </p:blipFill>
        <p:spPr>
          <a:xfrm>
            <a:off x="782637" y="1687512"/>
            <a:ext cx="2735263" cy="4014788"/>
          </a:xfrm>
          <a:prstGeom prst="rect">
            <a:avLst/>
          </a:prstGeom>
          <a:ln w="12700">
            <a:miter lim="400000"/>
          </a:ln>
        </p:spPr>
      </p:pic>
      <p:pic>
        <p:nvPicPr>
          <p:cNvPr id="214" name="image.jpg" descr="image.jpg"/>
          <p:cNvPicPr>
            <a:picLocks/>
          </p:cNvPicPr>
          <p:nvPr/>
        </p:nvPicPr>
        <p:blipFill>
          <a:blip r:embed="rId4">
            <a:extLst/>
          </a:blip>
          <a:stretch>
            <a:fillRect/>
          </a:stretch>
        </p:blipFill>
        <p:spPr>
          <a:xfrm>
            <a:off x="5224462" y="1625600"/>
            <a:ext cx="2941639" cy="396240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Autosomal dominant disorders"/>
          <p:cNvSpPr>
            <a:spLocks noGrp="1"/>
          </p:cNvSpPr>
          <p:nvPr>
            <p:ph type="title"/>
          </p:nvPr>
        </p:nvSpPr>
        <p:spPr>
          <a:xfrm>
            <a:off x="88900" y="1587"/>
            <a:ext cx="8559800" cy="1689101"/>
          </a:xfrm>
          <a:prstGeom prst="rect">
            <a:avLst/>
          </a:prstGeom>
        </p:spPr>
        <p:txBody>
          <a:bodyPr/>
          <a:lstStyle>
            <a:lvl1pPr>
              <a:defRPr sz="4000">
                <a:latin typeface="Comic Sans MS"/>
                <a:ea typeface="Comic Sans MS"/>
                <a:cs typeface="Comic Sans MS"/>
                <a:sym typeface="Comic Sans MS"/>
              </a:defRPr>
            </a:lvl1pPr>
          </a:lstStyle>
          <a:p>
            <a:r>
              <a:t>Autosomal dominant disorders</a:t>
            </a:r>
          </a:p>
        </p:txBody>
      </p:sp>
      <p:sp>
        <p:nvSpPr>
          <p:cNvPr id="219" name="Variable expressivity: some individuals show more aggressive form of the disease while other showed a milder form of the disease.…"/>
          <p:cNvSpPr>
            <a:spLocks noGrp="1"/>
          </p:cNvSpPr>
          <p:nvPr>
            <p:ph type="body" idx="1"/>
          </p:nvPr>
        </p:nvSpPr>
        <p:spPr>
          <a:xfrm>
            <a:off x="228600" y="1689100"/>
            <a:ext cx="8686800" cy="4826000"/>
          </a:xfrm>
          <a:prstGeom prst="rect">
            <a:avLst/>
          </a:prstGeom>
        </p:spPr>
        <p:txBody>
          <a:bodyPr/>
          <a:lstStyle/>
          <a:p>
            <a:pPr marL="383540" indent="-342900">
              <a:lnSpc>
                <a:spcPct val="80000"/>
              </a:lnSpc>
              <a:buClr>
                <a:srgbClr val="000000"/>
              </a:buClr>
              <a:buSzPct val="100000"/>
              <a:buFont typeface="Comic Sans MS"/>
              <a:defRPr sz="2800">
                <a:latin typeface="Comic Sans MS"/>
                <a:ea typeface="Comic Sans MS"/>
                <a:cs typeface="Comic Sans MS"/>
                <a:sym typeface="Comic Sans MS"/>
              </a:defRPr>
            </a:pPr>
            <a:r>
              <a:rPr>
                <a:solidFill>
                  <a:srgbClr val="0433FF"/>
                </a:solidFill>
              </a:rPr>
              <a:t>Variable expressivity</a:t>
            </a:r>
            <a:r>
              <a:t>: </a:t>
            </a:r>
            <a:r>
              <a:rPr>
                <a:solidFill>
                  <a:srgbClr val="9437FF"/>
                </a:solidFill>
              </a:rPr>
              <a:t>some</a:t>
            </a:r>
            <a:r>
              <a:t> individuals show more </a:t>
            </a:r>
            <a:r>
              <a:rPr>
                <a:solidFill>
                  <a:srgbClr val="9437FF"/>
                </a:solidFill>
              </a:rPr>
              <a:t>aggressive</a:t>
            </a:r>
            <a:r>
              <a:t> form of the disease while other showed a </a:t>
            </a:r>
            <a:r>
              <a:rPr>
                <a:solidFill>
                  <a:srgbClr val="9437FF"/>
                </a:solidFill>
              </a:rPr>
              <a:t>milder</a:t>
            </a:r>
            <a:r>
              <a:t> form of the disease.</a:t>
            </a:r>
          </a:p>
          <a:p>
            <a:pPr marL="383540" indent="-342900">
              <a:lnSpc>
                <a:spcPct val="80000"/>
              </a:lnSpc>
              <a:buClr>
                <a:srgbClr val="000000"/>
              </a:buClr>
              <a:buSzPct val="100000"/>
              <a:buFont typeface="Comic Sans MS"/>
              <a:defRPr sz="2800">
                <a:latin typeface="Comic Sans MS"/>
                <a:ea typeface="Comic Sans MS"/>
                <a:cs typeface="Comic Sans MS"/>
                <a:sym typeface="Comic Sans MS"/>
              </a:defRPr>
            </a:pPr>
            <a:r>
              <a:rPr>
                <a:solidFill>
                  <a:srgbClr val="0433FF"/>
                </a:solidFill>
              </a:rPr>
              <a:t>Reduced penetrance</a:t>
            </a:r>
            <a:r>
              <a:t>: is term used to indicate that the </a:t>
            </a:r>
            <a:r>
              <a:rPr>
                <a:solidFill>
                  <a:srgbClr val="9437FF"/>
                </a:solidFill>
              </a:rPr>
              <a:t>disease</a:t>
            </a:r>
            <a:r>
              <a:t> some time to presenting </a:t>
            </a:r>
            <a:r>
              <a:rPr>
                <a:solidFill>
                  <a:srgbClr val="9437FF"/>
                </a:solidFill>
              </a:rPr>
              <a:t>no</a:t>
            </a:r>
            <a:r>
              <a:t> abnormal clinical feature</a:t>
            </a:r>
          </a:p>
          <a:p>
            <a:pPr marL="383540" indent="-342900">
              <a:lnSpc>
                <a:spcPct val="80000"/>
              </a:lnSpc>
              <a:buClr>
                <a:srgbClr val="000000"/>
              </a:buClr>
              <a:buSzPct val="100000"/>
              <a:buFont typeface="Comic Sans MS"/>
              <a:defRPr sz="2800">
                <a:solidFill>
                  <a:srgbClr val="0433FF"/>
                </a:solidFill>
                <a:latin typeface="Comic Sans MS"/>
                <a:ea typeface="Comic Sans MS"/>
                <a:cs typeface="Comic Sans MS"/>
                <a:sym typeface="Comic Sans MS"/>
              </a:defRPr>
            </a:pPr>
            <a:r>
              <a:t>New mutation</a:t>
            </a:r>
          </a:p>
          <a:p>
            <a:pPr marL="383540" indent="-342900">
              <a:lnSpc>
                <a:spcPct val="80000"/>
              </a:lnSpc>
              <a:buClr>
                <a:srgbClr val="000000"/>
              </a:buClr>
              <a:buSzPct val="100000"/>
              <a:buFont typeface="Comic Sans MS"/>
              <a:defRPr sz="2800">
                <a:latin typeface="Comic Sans MS"/>
                <a:ea typeface="Comic Sans MS"/>
                <a:cs typeface="Comic Sans MS"/>
                <a:sym typeface="Comic Sans MS"/>
              </a:defRPr>
            </a:pPr>
            <a:r>
              <a:rPr>
                <a:solidFill>
                  <a:srgbClr val="0433FF"/>
                </a:solidFill>
              </a:rPr>
              <a:t>Codominance</a:t>
            </a:r>
            <a:r>
              <a:t>: the presence of </a:t>
            </a:r>
            <a:r>
              <a:rPr>
                <a:solidFill>
                  <a:srgbClr val="9437FF"/>
                </a:solidFill>
              </a:rPr>
              <a:t>two alleles</a:t>
            </a:r>
            <a:r>
              <a:t> in heterozygous state (e.g. AB blood group)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Autosomal Recessive Inheritance"/>
          <p:cNvSpPr>
            <a:spLocks noGrp="1"/>
          </p:cNvSpPr>
          <p:nvPr>
            <p:ph type="title"/>
          </p:nvPr>
        </p:nvSpPr>
        <p:spPr>
          <a:xfrm>
            <a:off x="203200" y="342900"/>
            <a:ext cx="8940800" cy="1409700"/>
          </a:xfrm>
          <a:prstGeom prst="rect">
            <a:avLst/>
          </a:prstGeom>
        </p:spPr>
        <p:txBody>
          <a:bodyPr/>
          <a:lstStyle/>
          <a:p>
            <a:pPr>
              <a:defRPr sz="3400">
                <a:latin typeface="Comic Sans MS"/>
                <a:ea typeface="Comic Sans MS"/>
                <a:cs typeface="Comic Sans MS"/>
                <a:sym typeface="Comic Sans MS"/>
              </a:defRPr>
            </a:pPr>
            <a:r>
              <a:rPr>
                <a:solidFill>
                  <a:srgbClr val="000000"/>
                </a:solidFill>
                <a:uFill>
                  <a:solidFill>
                    <a:srgbClr val="000000"/>
                  </a:solidFill>
                </a:uFill>
              </a:rPr>
              <a:t>Autosomal </a:t>
            </a:r>
            <a:r>
              <a:rPr>
                <a:solidFill>
                  <a:srgbClr val="9437FF"/>
                </a:solidFill>
                <a:uFill>
                  <a:solidFill>
                    <a:srgbClr val="9437FF"/>
                  </a:solidFill>
                </a:uFill>
              </a:rPr>
              <a:t>Recessive</a:t>
            </a:r>
            <a:r>
              <a:rPr>
                <a:solidFill>
                  <a:srgbClr val="000000"/>
                </a:solidFill>
                <a:uFill>
                  <a:solidFill>
                    <a:srgbClr val="000000"/>
                  </a:solidFill>
                </a:uFill>
              </a:rPr>
              <a:t> Inheritance</a:t>
            </a:r>
          </a:p>
        </p:txBody>
      </p:sp>
      <p:sp>
        <p:nvSpPr>
          <p:cNvPr id="224" name="Both male and female are affected…"/>
          <p:cNvSpPr>
            <a:spLocks noGrp="1"/>
          </p:cNvSpPr>
          <p:nvPr>
            <p:ph type="body" idx="1"/>
          </p:nvPr>
        </p:nvSpPr>
        <p:spPr>
          <a:xfrm>
            <a:off x="355600" y="1663700"/>
            <a:ext cx="8216900" cy="4940300"/>
          </a:xfrm>
          <a:prstGeom prst="rect">
            <a:avLst/>
          </a:prstGeom>
        </p:spPr>
        <p:txBody>
          <a:bodyPr/>
          <a:lstStyle/>
          <a:p>
            <a:pPr marL="383540" indent="-342900">
              <a:lnSpc>
                <a:spcPct val="90000"/>
              </a:lnSpc>
              <a:buClr>
                <a:srgbClr val="000000"/>
              </a:buClr>
              <a:buSzPct val="100000"/>
              <a:buFont typeface="Comic Sans MS"/>
              <a:defRPr sz="3600">
                <a:latin typeface="Comic Sans MS"/>
                <a:ea typeface="Comic Sans MS"/>
                <a:cs typeface="Comic Sans MS"/>
                <a:sym typeface="Comic Sans MS"/>
              </a:defRPr>
            </a:pPr>
            <a:r>
              <a:rPr>
                <a:solidFill>
                  <a:srgbClr val="0096FF"/>
                </a:solidFill>
              </a:rPr>
              <a:t>Both</a:t>
            </a:r>
            <a:r>
              <a:t> male and female are </a:t>
            </a:r>
            <a:r>
              <a:rPr>
                <a:solidFill>
                  <a:srgbClr val="FF2600"/>
                </a:solidFill>
              </a:rPr>
              <a:t>affected</a:t>
            </a:r>
          </a:p>
          <a:p>
            <a:pPr marL="383540" indent="-342900">
              <a:lnSpc>
                <a:spcPct val="90000"/>
              </a:lnSpc>
              <a:buClr>
                <a:srgbClr val="000000"/>
              </a:buClr>
              <a:buSzPct val="100000"/>
              <a:buFont typeface="Comic Sans MS"/>
              <a:defRPr sz="3600">
                <a:latin typeface="Comic Sans MS"/>
                <a:ea typeface="Comic Sans MS"/>
                <a:cs typeface="Comic Sans MS"/>
                <a:sym typeface="Comic Sans MS"/>
              </a:defRPr>
            </a:pPr>
            <a:r>
              <a:t>The disease is observe in only </a:t>
            </a:r>
            <a:r>
              <a:rPr>
                <a:solidFill>
                  <a:srgbClr val="0096FF"/>
                </a:solidFill>
              </a:rPr>
              <a:t>single generation</a:t>
            </a:r>
          </a:p>
          <a:p>
            <a:pPr marL="383540" indent="-342900">
              <a:lnSpc>
                <a:spcPct val="90000"/>
              </a:lnSpc>
              <a:buClr>
                <a:srgbClr val="000000"/>
              </a:buClr>
              <a:buSzPct val="100000"/>
              <a:buFont typeface="Comic Sans MS"/>
              <a:defRPr sz="3600">
                <a:latin typeface="Comic Sans MS"/>
                <a:ea typeface="Comic Sans MS"/>
                <a:cs typeface="Comic Sans MS"/>
                <a:sym typeface="Comic Sans MS"/>
              </a:defRPr>
            </a:pPr>
            <a:r>
              <a:rPr>
                <a:solidFill>
                  <a:srgbClr val="0096FF"/>
                </a:solidFill>
              </a:rPr>
              <a:t>Both gene alleles</a:t>
            </a:r>
            <a:r>
              <a:t> need to be </a:t>
            </a:r>
            <a:r>
              <a:rPr>
                <a:solidFill>
                  <a:srgbClr val="FF2600"/>
                </a:solidFill>
              </a:rPr>
              <a:t>affected</a:t>
            </a:r>
            <a:r>
              <a:t> in </a:t>
            </a:r>
            <a:r>
              <a:rPr>
                <a:solidFill>
                  <a:srgbClr val="0096FF"/>
                </a:solidFill>
              </a:rPr>
              <a:t>order to express the disease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2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utosomal Recessive Inheritance"/>
          <p:cNvSpPr/>
          <p:nvPr/>
        </p:nvSpPr>
        <p:spPr>
          <a:xfrm>
            <a:off x="838200" y="149225"/>
            <a:ext cx="8115300" cy="7874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spcBef>
                <a:spcPts val="1600"/>
              </a:spcBef>
              <a:buClr>
                <a:srgbClr val="000000"/>
              </a:buClr>
              <a:buFont typeface="Comic Sans MS"/>
              <a:defRPr sz="4000">
                <a:latin typeface="Comic Sans MS"/>
                <a:ea typeface="Comic Sans MS"/>
                <a:cs typeface="Comic Sans MS"/>
                <a:sym typeface="Comic Sans MS"/>
              </a:defRPr>
            </a:lvl1pPr>
          </a:lstStyle>
          <a:p>
            <a:pPr>
              <a:defRPr sz="2800">
                <a:latin typeface="+mn-lt"/>
                <a:ea typeface="+mn-ea"/>
                <a:cs typeface="+mn-cs"/>
                <a:sym typeface="Gill Sans Light"/>
              </a:defRPr>
            </a:pPr>
            <a:r>
              <a:rPr sz="4000">
                <a:latin typeface="Comic Sans MS"/>
                <a:ea typeface="Comic Sans MS"/>
                <a:cs typeface="Comic Sans MS"/>
                <a:sym typeface="Comic Sans MS"/>
              </a:rPr>
              <a:t>Autosomal Recessive Inheritance</a:t>
            </a:r>
          </a:p>
        </p:txBody>
      </p:sp>
      <p:grpSp>
        <p:nvGrpSpPr>
          <p:cNvPr id="243" name="Group"/>
          <p:cNvGrpSpPr/>
          <p:nvPr/>
        </p:nvGrpSpPr>
        <p:grpSpPr>
          <a:xfrm>
            <a:off x="723893" y="933450"/>
            <a:ext cx="7683786" cy="5638800"/>
            <a:chOff x="0" y="0"/>
            <a:chExt cx="7683785" cy="5638799"/>
          </a:xfrm>
        </p:grpSpPr>
        <p:pic>
          <p:nvPicPr>
            <p:cNvPr id="229" name="image.png" descr="image.png"/>
            <p:cNvPicPr>
              <a:picLocks/>
            </p:cNvPicPr>
            <p:nvPr/>
          </p:nvPicPr>
          <p:blipFill>
            <a:blip r:embed="rId2">
              <a:extLst/>
            </a:blip>
            <a:srcRect b="44436"/>
            <a:stretch>
              <a:fillRect/>
            </a:stretch>
          </p:blipFill>
          <p:spPr>
            <a:xfrm>
              <a:off x="106374" y="0"/>
              <a:ext cx="7167552" cy="2587982"/>
            </a:xfrm>
            <a:prstGeom prst="rect">
              <a:avLst/>
            </a:prstGeom>
            <a:ln w="12700" cap="flat">
              <a:noFill/>
              <a:miter lim="400000"/>
            </a:ln>
            <a:effectLst/>
          </p:spPr>
        </p:pic>
        <p:sp>
          <p:nvSpPr>
            <p:cNvPr id="230" name="Carrier…"/>
            <p:cNvSpPr/>
            <p:nvPr/>
          </p:nvSpPr>
          <p:spPr>
            <a:xfrm>
              <a:off x="4796090" y="935454"/>
              <a:ext cx="1253628" cy="612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Times New Roman"/>
                <a:defRPr b="1">
                  <a:latin typeface="Times New Roman"/>
                  <a:ea typeface="Times New Roman"/>
                  <a:cs typeface="Times New Roman"/>
                  <a:sym typeface="Times New Roman"/>
                </a:defRPr>
              </a:pPr>
              <a:r>
                <a:t>Carrier</a:t>
              </a:r>
            </a:p>
            <a:p>
              <a:pPr>
                <a:lnSpc>
                  <a:spcPts val="1900"/>
                </a:lnSpc>
                <a:buClr>
                  <a:srgbClr val="000000"/>
                </a:buClr>
                <a:buFont typeface="Times New Roman"/>
                <a:defRPr b="1">
                  <a:latin typeface="Times New Roman"/>
                  <a:ea typeface="Times New Roman"/>
                  <a:cs typeface="Times New Roman"/>
                  <a:sym typeface="Times New Roman"/>
                </a:defRPr>
              </a:pPr>
              <a:r>
                <a:t>Mother</a:t>
              </a:r>
            </a:p>
          </p:txBody>
        </p:sp>
        <p:sp>
          <p:nvSpPr>
            <p:cNvPr id="231" name="Carrier…"/>
            <p:cNvSpPr/>
            <p:nvPr/>
          </p:nvSpPr>
          <p:spPr>
            <a:xfrm>
              <a:off x="1411545" y="933824"/>
              <a:ext cx="1253628" cy="612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Times New Roman"/>
                <a:defRPr b="1">
                  <a:latin typeface="Times New Roman"/>
                  <a:ea typeface="Times New Roman"/>
                  <a:cs typeface="Times New Roman"/>
                  <a:sym typeface="Times New Roman"/>
                </a:defRPr>
              </a:pPr>
              <a:r>
                <a:t>Carrier</a:t>
              </a:r>
            </a:p>
            <a:p>
              <a:pPr>
                <a:lnSpc>
                  <a:spcPts val="1900"/>
                </a:lnSpc>
                <a:buClr>
                  <a:srgbClr val="000000"/>
                </a:buClr>
                <a:buFont typeface="Times New Roman"/>
                <a:defRPr b="1">
                  <a:latin typeface="Times New Roman"/>
                  <a:ea typeface="Times New Roman"/>
                  <a:cs typeface="Times New Roman"/>
                  <a:sym typeface="Times New Roman"/>
                </a:defRPr>
              </a:pPr>
              <a:r>
                <a:t>Father</a:t>
              </a:r>
            </a:p>
          </p:txBody>
        </p:sp>
        <p:pic>
          <p:nvPicPr>
            <p:cNvPr id="232" name="image.png" descr="image.png"/>
            <p:cNvPicPr>
              <a:picLocks/>
            </p:cNvPicPr>
            <p:nvPr/>
          </p:nvPicPr>
          <p:blipFill>
            <a:blip r:embed="rId2">
              <a:extLst/>
            </a:blip>
            <a:srcRect t="57138" r="81108"/>
            <a:stretch>
              <a:fillRect/>
            </a:stretch>
          </p:blipFill>
          <p:spPr>
            <a:xfrm>
              <a:off x="120662" y="2275076"/>
              <a:ext cx="1354136" cy="1996380"/>
            </a:xfrm>
            <a:prstGeom prst="rect">
              <a:avLst/>
            </a:prstGeom>
            <a:ln w="12700" cap="flat">
              <a:noFill/>
              <a:miter lim="400000"/>
            </a:ln>
            <a:effectLst/>
          </p:spPr>
        </p:pic>
        <p:sp>
          <p:nvSpPr>
            <p:cNvPr id="233" name="Normal…"/>
            <p:cNvSpPr/>
            <p:nvPr/>
          </p:nvSpPr>
          <p:spPr>
            <a:xfrm>
              <a:off x="0" y="4343179"/>
              <a:ext cx="1254148" cy="612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Times New Roman"/>
                <a:defRPr b="1">
                  <a:latin typeface="Times New Roman"/>
                  <a:ea typeface="Times New Roman"/>
                  <a:cs typeface="Times New Roman"/>
                  <a:sym typeface="Times New Roman"/>
                </a:defRPr>
              </a:pPr>
              <a:r>
                <a:t>Normal</a:t>
              </a:r>
            </a:p>
            <a:p>
              <a:pPr>
                <a:lnSpc>
                  <a:spcPts val="1900"/>
                </a:lnSpc>
                <a:buClr>
                  <a:srgbClr val="000000"/>
                </a:buClr>
                <a:buFont typeface="Times New Roman"/>
                <a:defRPr b="1">
                  <a:latin typeface="Times New Roman"/>
                  <a:ea typeface="Times New Roman"/>
                  <a:cs typeface="Times New Roman"/>
                  <a:sym typeface="Times New Roman"/>
                </a:defRPr>
              </a:pPr>
              <a:r>
                <a:t>Son</a:t>
              </a:r>
            </a:p>
          </p:txBody>
        </p:sp>
        <p:pic>
          <p:nvPicPr>
            <p:cNvPr id="234" name="image.png" descr="image.png"/>
            <p:cNvPicPr>
              <a:picLocks/>
            </p:cNvPicPr>
            <p:nvPr/>
          </p:nvPicPr>
          <p:blipFill>
            <a:blip r:embed="rId2">
              <a:extLst/>
            </a:blip>
            <a:srcRect l="21903" t="57138" r="51983"/>
            <a:stretch>
              <a:fillRect/>
            </a:stretch>
          </p:blipFill>
          <p:spPr>
            <a:xfrm>
              <a:off x="1690697" y="2275076"/>
              <a:ext cx="1871660" cy="1996380"/>
            </a:xfrm>
            <a:prstGeom prst="rect">
              <a:avLst/>
            </a:prstGeom>
            <a:ln w="12700" cap="flat">
              <a:noFill/>
              <a:miter lim="400000"/>
            </a:ln>
            <a:effectLst/>
          </p:spPr>
        </p:pic>
        <p:sp>
          <p:nvSpPr>
            <p:cNvPr id="235" name="Carrier…"/>
            <p:cNvSpPr/>
            <p:nvPr/>
          </p:nvSpPr>
          <p:spPr>
            <a:xfrm>
              <a:off x="1931711" y="4343179"/>
              <a:ext cx="1530919" cy="612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Times New Roman"/>
                <a:defRPr b="1">
                  <a:latin typeface="Times New Roman"/>
                  <a:ea typeface="Times New Roman"/>
                  <a:cs typeface="Times New Roman"/>
                  <a:sym typeface="Times New Roman"/>
                </a:defRPr>
              </a:pPr>
              <a:r>
                <a:t>Carrier</a:t>
              </a:r>
            </a:p>
            <a:p>
              <a:pPr>
                <a:lnSpc>
                  <a:spcPts val="1900"/>
                </a:lnSpc>
                <a:buClr>
                  <a:srgbClr val="000000"/>
                </a:buClr>
                <a:buFont typeface="Times New Roman"/>
                <a:defRPr b="1">
                  <a:latin typeface="Times New Roman"/>
                  <a:ea typeface="Times New Roman"/>
                  <a:cs typeface="Times New Roman"/>
                  <a:sym typeface="Times New Roman"/>
                </a:defRPr>
              </a:pPr>
              <a:r>
                <a:t>Daughter</a:t>
              </a:r>
            </a:p>
          </p:txBody>
        </p:sp>
        <p:pic>
          <p:nvPicPr>
            <p:cNvPr id="236" name="image.png" descr="image.png"/>
            <p:cNvPicPr>
              <a:picLocks/>
            </p:cNvPicPr>
            <p:nvPr/>
          </p:nvPicPr>
          <p:blipFill>
            <a:blip r:embed="rId2">
              <a:extLst/>
            </a:blip>
            <a:srcRect l="52047" t="57138" r="21839"/>
            <a:stretch>
              <a:fillRect/>
            </a:stretch>
          </p:blipFill>
          <p:spPr>
            <a:xfrm>
              <a:off x="3851281" y="2275076"/>
              <a:ext cx="1871660" cy="1996380"/>
            </a:xfrm>
            <a:prstGeom prst="rect">
              <a:avLst/>
            </a:prstGeom>
            <a:ln w="12700" cap="flat">
              <a:noFill/>
              <a:miter lim="400000"/>
            </a:ln>
            <a:effectLst/>
          </p:spPr>
        </p:pic>
        <p:sp>
          <p:nvSpPr>
            <p:cNvPr id="237" name="Carrier…"/>
            <p:cNvSpPr/>
            <p:nvPr/>
          </p:nvSpPr>
          <p:spPr>
            <a:xfrm>
              <a:off x="4200778" y="4341550"/>
              <a:ext cx="1253628" cy="612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Times New Roman"/>
                <a:defRPr b="1">
                  <a:latin typeface="Times New Roman"/>
                  <a:ea typeface="Times New Roman"/>
                  <a:cs typeface="Times New Roman"/>
                  <a:sym typeface="Times New Roman"/>
                </a:defRPr>
              </a:pPr>
              <a:r>
                <a:t>Carrier</a:t>
              </a:r>
            </a:p>
            <a:p>
              <a:pPr>
                <a:lnSpc>
                  <a:spcPts val="1900"/>
                </a:lnSpc>
                <a:buClr>
                  <a:srgbClr val="000000"/>
                </a:buClr>
                <a:buFont typeface="Times New Roman"/>
                <a:defRPr b="1">
                  <a:latin typeface="Times New Roman"/>
                  <a:ea typeface="Times New Roman"/>
                  <a:cs typeface="Times New Roman"/>
                  <a:sym typeface="Times New Roman"/>
                </a:defRPr>
              </a:pPr>
              <a:r>
                <a:t>Son</a:t>
              </a:r>
            </a:p>
          </p:txBody>
        </p:sp>
        <p:pic>
          <p:nvPicPr>
            <p:cNvPr id="238" name="image.png" descr="image.png"/>
            <p:cNvPicPr>
              <a:picLocks/>
            </p:cNvPicPr>
            <p:nvPr/>
          </p:nvPicPr>
          <p:blipFill>
            <a:blip r:embed="rId2">
              <a:extLst/>
            </a:blip>
            <a:srcRect l="82191" t="57138"/>
            <a:stretch>
              <a:fillRect/>
            </a:stretch>
          </p:blipFill>
          <p:spPr>
            <a:xfrm>
              <a:off x="6011865" y="2196850"/>
              <a:ext cx="1276490" cy="1996380"/>
            </a:xfrm>
            <a:prstGeom prst="rect">
              <a:avLst/>
            </a:prstGeom>
            <a:ln w="12700" cap="flat">
              <a:noFill/>
              <a:miter lim="400000"/>
            </a:ln>
            <a:effectLst/>
          </p:spPr>
        </p:pic>
        <p:sp>
          <p:nvSpPr>
            <p:cNvPr id="239" name="Affected…"/>
            <p:cNvSpPr/>
            <p:nvPr/>
          </p:nvSpPr>
          <p:spPr>
            <a:xfrm>
              <a:off x="6152867" y="4343179"/>
              <a:ext cx="1530919" cy="612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lnSpc>
                  <a:spcPts val="1900"/>
                </a:lnSpc>
                <a:buClr>
                  <a:srgbClr val="000000"/>
                </a:buClr>
                <a:buFont typeface="Times New Roman"/>
                <a:defRPr b="1">
                  <a:latin typeface="Times New Roman"/>
                  <a:ea typeface="Times New Roman"/>
                  <a:cs typeface="Times New Roman"/>
                  <a:sym typeface="Times New Roman"/>
                </a:defRPr>
              </a:pPr>
              <a:r>
                <a:t>Affected</a:t>
              </a:r>
            </a:p>
            <a:p>
              <a:pPr>
                <a:lnSpc>
                  <a:spcPts val="1900"/>
                </a:lnSpc>
                <a:buClr>
                  <a:srgbClr val="000000"/>
                </a:buClr>
                <a:buFont typeface="Times New Roman"/>
                <a:defRPr b="1">
                  <a:latin typeface="Times New Roman"/>
                  <a:ea typeface="Times New Roman"/>
                  <a:cs typeface="Times New Roman"/>
                  <a:sym typeface="Times New Roman"/>
                </a:defRPr>
              </a:pPr>
              <a:r>
                <a:t>Daughter</a:t>
              </a:r>
            </a:p>
          </p:txBody>
        </p:sp>
        <p:sp>
          <p:nvSpPr>
            <p:cNvPr id="240" name="50% chance carrier"/>
            <p:cNvSpPr/>
            <p:nvPr/>
          </p:nvSpPr>
          <p:spPr>
            <a:xfrm>
              <a:off x="2464081" y="5026028"/>
              <a:ext cx="2661688" cy="417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a:buClr>
                  <a:srgbClr val="000000"/>
                </a:buClr>
                <a:buFont typeface="Times New Roman"/>
                <a:defRPr sz="2400" b="1">
                  <a:latin typeface="Times New Roman"/>
                  <a:ea typeface="Times New Roman"/>
                  <a:cs typeface="Times New Roman"/>
                  <a:sym typeface="Times New Roman"/>
                </a:defRPr>
              </a:lvl1pPr>
            </a:lstStyle>
            <a:p>
              <a:r>
                <a:t>50% chance carrier</a:t>
              </a:r>
            </a:p>
          </p:txBody>
        </p:sp>
        <p:sp>
          <p:nvSpPr>
            <p:cNvPr id="241" name="25%…"/>
            <p:cNvSpPr/>
            <p:nvPr/>
          </p:nvSpPr>
          <p:spPr>
            <a:xfrm>
              <a:off x="35731" y="4869576"/>
              <a:ext cx="1308098" cy="769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buClr>
                  <a:srgbClr val="000000"/>
                </a:buClr>
                <a:buFont typeface="Times New Roman"/>
                <a:defRPr sz="2400" b="1">
                  <a:latin typeface="Times New Roman"/>
                  <a:ea typeface="Times New Roman"/>
                  <a:cs typeface="Times New Roman"/>
                  <a:sym typeface="Times New Roman"/>
                </a:defRPr>
              </a:pPr>
              <a:r>
                <a:t>25% </a:t>
              </a:r>
            </a:p>
            <a:p>
              <a:pPr>
                <a:buClr>
                  <a:srgbClr val="000000"/>
                </a:buClr>
                <a:buFont typeface="Times New Roman"/>
                <a:defRPr sz="2400" b="1">
                  <a:latin typeface="Times New Roman"/>
                  <a:ea typeface="Times New Roman"/>
                  <a:cs typeface="Times New Roman"/>
                  <a:sym typeface="Times New Roman"/>
                </a:defRPr>
              </a:pPr>
              <a:r>
                <a:t>normal</a:t>
              </a:r>
            </a:p>
          </p:txBody>
        </p:sp>
        <p:sp>
          <p:nvSpPr>
            <p:cNvPr id="242" name="25%…"/>
            <p:cNvSpPr/>
            <p:nvPr/>
          </p:nvSpPr>
          <p:spPr>
            <a:xfrm>
              <a:off x="6155533" y="4869576"/>
              <a:ext cx="1308099" cy="769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a:buClr>
                  <a:srgbClr val="000000"/>
                </a:buClr>
                <a:buFont typeface="Times New Roman"/>
                <a:defRPr sz="2400" b="1">
                  <a:latin typeface="Times New Roman"/>
                  <a:ea typeface="Times New Roman"/>
                  <a:cs typeface="Times New Roman"/>
                  <a:sym typeface="Times New Roman"/>
                </a:defRPr>
              </a:pPr>
              <a:r>
                <a:t>25% </a:t>
              </a:r>
            </a:p>
            <a:p>
              <a:pPr>
                <a:buClr>
                  <a:srgbClr val="000000"/>
                </a:buClr>
                <a:buFont typeface="Times New Roman"/>
                <a:defRPr sz="2400" b="1">
                  <a:latin typeface="Times New Roman"/>
                  <a:ea typeface="Times New Roman"/>
                  <a:cs typeface="Times New Roman"/>
                  <a:sym typeface="Times New Roman"/>
                </a:defRPr>
              </a:pPr>
              <a:r>
                <a:t>affected</a:t>
              </a:r>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unnet`s square showing possible gamete combinations for an autosomal recessive allele"/>
          <p:cNvSpPr/>
          <p:nvPr/>
        </p:nvSpPr>
        <p:spPr>
          <a:xfrm>
            <a:off x="241300" y="774700"/>
            <a:ext cx="8661400" cy="17526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marL="432525" indent="-391885">
              <a:spcBef>
                <a:spcPts val="800"/>
              </a:spcBef>
              <a:buClr>
                <a:srgbClr val="000000"/>
              </a:buClr>
              <a:buSzPct val="100000"/>
              <a:buFont typeface="Comic Sans MS"/>
              <a:buChar char="•"/>
            </a:pPr>
            <a:r>
              <a:rPr sz="3200" b="1">
                <a:latin typeface="Comic Sans MS"/>
                <a:ea typeface="Comic Sans MS"/>
                <a:cs typeface="Comic Sans MS"/>
                <a:sym typeface="Comic Sans MS"/>
              </a:rPr>
              <a:t>Punnet`s square showing possible gamete combinations for an autosomal recessive allele</a:t>
            </a:r>
            <a:r>
              <a:rPr sz="3200">
                <a:latin typeface="Comic Sans MS"/>
                <a:ea typeface="Comic Sans MS"/>
                <a:cs typeface="Comic Sans MS"/>
                <a:sym typeface="Comic Sans MS"/>
              </a:rPr>
              <a:t> </a:t>
            </a:r>
          </a:p>
        </p:txBody>
      </p:sp>
      <p:graphicFrame>
        <p:nvGraphicFramePr>
          <p:cNvPr id="250" name="Table"/>
          <p:cNvGraphicFramePr/>
          <p:nvPr/>
        </p:nvGraphicFramePr>
        <p:xfrm>
          <a:off x="1930400" y="2641600"/>
          <a:ext cx="5257800" cy="3276600"/>
        </p:xfrm>
        <a:graphic>
          <a:graphicData uri="http://schemas.openxmlformats.org/drawingml/2006/table">
            <a:tbl>
              <a:tblPr>
                <a:tableStyleId>{4C3C2611-4C71-4FC5-86AE-919BDF0F9419}</a:tableStyleId>
              </a:tblPr>
              <a:tblGrid>
                <a:gridCol w="1752600"/>
                <a:gridCol w="1752600"/>
                <a:gridCol w="1752600"/>
              </a:tblGrid>
              <a:tr h="1092200">
                <a:tc>
                  <a:txBody>
                    <a:bodyPr/>
                    <a:lstStyle/>
                    <a:p>
                      <a:pPr marL="40639">
                        <a:defRPr sz="2400">
                          <a:solidFill>
                            <a:srgbClr val="5F7579"/>
                          </a:solidFill>
                        </a:defRPr>
                      </a:pPr>
                      <a:endParaRPr/>
                    </a:p>
                  </a:txBody>
                  <a:tcPr marL="38100" marR="38100" marT="38100" marB="38100" anchor="ctr" horzOverflow="overflow">
                    <a:solidFill>
                      <a:srgbClr val="76D6FF"/>
                    </a:solidFill>
                  </a:tcPr>
                </a:tc>
                <a:tc>
                  <a:txBody>
                    <a:bodyPr/>
                    <a:lstStyle/>
                    <a:p>
                      <a:pPr marL="40639">
                        <a:defRPr sz="1800">
                          <a:solidFill>
                            <a:srgbClr val="000000"/>
                          </a:solidFill>
                        </a:defRPr>
                      </a:pPr>
                      <a:r>
                        <a:rPr sz="3200" b="1">
                          <a:solidFill>
                            <a:srgbClr val="FFFB00"/>
                          </a:solidFill>
                          <a:uFill>
                            <a:solidFill>
                              <a:srgbClr val="FFFB00"/>
                            </a:solidFill>
                          </a:uFill>
                          <a:latin typeface="Arial"/>
                          <a:ea typeface="Arial"/>
                          <a:cs typeface="Arial"/>
                          <a:sym typeface="Arial"/>
                        </a:rPr>
                        <a:t>a</a:t>
                      </a:r>
                    </a:p>
                  </a:txBody>
                  <a:tcPr marL="38100" marR="38100" marT="38100" marB="38100" anchor="ctr" horzOverflow="overflow">
                    <a:solidFill>
                      <a:srgbClr val="76D6FF"/>
                    </a:solidFill>
                  </a:tcPr>
                </a:tc>
                <a:tc>
                  <a:txBody>
                    <a:bodyPr/>
                    <a:lstStyle/>
                    <a:p>
                      <a:pPr marL="40639">
                        <a:defRPr sz="1800">
                          <a:solidFill>
                            <a:srgbClr val="000000"/>
                          </a:solidFill>
                        </a:defRPr>
                      </a:pPr>
                      <a:r>
                        <a:rPr sz="3200" b="1">
                          <a:solidFill>
                            <a:srgbClr val="5F7579"/>
                          </a:solidFill>
                          <a:latin typeface="Arial"/>
                          <a:ea typeface="Arial"/>
                          <a:cs typeface="Arial"/>
                          <a:sym typeface="Arial"/>
                        </a:rPr>
                        <a:t>A</a:t>
                      </a:r>
                    </a:p>
                  </a:txBody>
                  <a:tcPr marL="38100" marR="38100" marT="38100" marB="38100" anchor="ctr" horzOverflow="overflow">
                    <a:solidFill>
                      <a:srgbClr val="76D6FF"/>
                    </a:solidFill>
                  </a:tcPr>
                </a:tc>
              </a:tr>
              <a:tr h="1092200">
                <a:tc>
                  <a:txBody>
                    <a:bodyPr/>
                    <a:lstStyle/>
                    <a:p>
                      <a:pPr marL="40639">
                        <a:defRPr sz="1800">
                          <a:solidFill>
                            <a:srgbClr val="000000"/>
                          </a:solidFill>
                        </a:defRPr>
                      </a:pPr>
                      <a:r>
                        <a:rPr sz="3200" b="1">
                          <a:solidFill>
                            <a:srgbClr val="5F7579"/>
                          </a:solidFill>
                          <a:latin typeface="Arial"/>
                          <a:ea typeface="Arial"/>
                          <a:cs typeface="Arial"/>
                          <a:sym typeface="Arial"/>
                        </a:rPr>
                        <a:t>A</a:t>
                      </a:r>
                    </a:p>
                  </a:txBody>
                  <a:tcPr marL="38100" marR="38100" marT="38100" marB="38100" anchor="ctr" horzOverflow="overflow">
                    <a:solidFill>
                      <a:srgbClr val="76D6FF"/>
                    </a:solidFill>
                  </a:tcPr>
                </a:tc>
                <a:tc>
                  <a:txBody>
                    <a:bodyPr/>
                    <a:lstStyle/>
                    <a:p>
                      <a:pPr marL="40639">
                        <a:defRPr sz="1800">
                          <a:solidFill>
                            <a:srgbClr val="000000"/>
                          </a:solidFill>
                        </a:defRPr>
                      </a:pPr>
                      <a:r>
                        <a:rPr sz="3200" b="1">
                          <a:solidFill>
                            <a:srgbClr val="5F7579"/>
                          </a:solidFill>
                          <a:latin typeface="Arial"/>
                          <a:ea typeface="Arial"/>
                          <a:cs typeface="Arial"/>
                          <a:sym typeface="Arial"/>
                        </a:rPr>
                        <a:t>Aa</a:t>
                      </a:r>
                    </a:p>
                  </a:txBody>
                  <a:tcPr marL="38100" marR="38100" marT="38100" marB="38100" anchor="ctr" horzOverflow="overflow">
                    <a:solidFill>
                      <a:srgbClr val="0433FF"/>
                    </a:solidFill>
                  </a:tcPr>
                </a:tc>
                <a:tc>
                  <a:txBody>
                    <a:bodyPr/>
                    <a:lstStyle/>
                    <a:p>
                      <a:pPr marL="40639">
                        <a:defRPr sz="1800">
                          <a:solidFill>
                            <a:srgbClr val="000000"/>
                          </a:solidFill>
                        </a:defRPr>
                      </a:pPr>
                      <a:r>
                        <a:rPr sz="3200" b="1">
                          <a:solidFill>
                            <a:srgbClr val="5F7579"/>
                          </a:solidFill>
                          <a:latin typeface="Arial"/>
                          <a:ea typeface="Arial"/>
                          <a:cs typeface="Arial"/>
                          <a:sym typeface="Arial"/>
                        </a:rPr>
                        <a:t>AA</a:t>
                      </a:r>
                    </a:p>
                  </a:txBody>
                  <a:tcPr marL="38100" marR="38100" marT="38100" marB="38100" anchor="ctr" horzOverflow="overflow">
                    <a:solidFill>
                      <a:srgbClr val="0433FF"/>
                    </a:solidFill>
                  </a:tcPr>
                </a:tc>
              </a:tr>
              <a:tr h="1092200">
                <a:tc>
                  <a:txBody>
                    <a:bodyPr/>
                    <a:lstStyle/>
                    <a:p>
                      <a:pPr marL="40639">
                        <a:defRPr sz="1800">
                          <a:solidFill>
                            <a:srgbClr val="000000"/>
                          </a:solidFill>
                        </a:defRPr>
                      </a:pPr>
                      <a:r>
                        <a:rPr sz="3200" b="1">
                          <a:solidFill>
                            <a:srgbClr val="FFFB00"/>
                          </a:solidFill>
                          <a:uFill>
                            <a:solidFill>
                              <a:srgbClr val="FFFB00"/>
                            </a:solidFill>
                          </a:uFill>
                          <a:latin typeface="Arial"/>
                          <a:ea typeface="Arial"/>
                          <a:cs typeface="Arial"/>
                          <a:sym typeface="Arial"/>
                        </a:rPr>
                        <a:t>a</a:t>
                      </a:r>
                    </a:p>
                  </a:txBody>
                  <a:tcPr marL="38100" marR="38100" marT="38100" marB="38100" anchor="ctr" horzOverflow="overflow">
                    <a:solidFill>
                      <a:srgbClr val="76D6FF"/>
                    </a:solidFill>
                  </a:tcPr>
                </a:tc>
                <a:tc>
                  <a:txBody>
                    <a:bodyPr/>
                    <a:lstStyle/>
                    <a:p>
                      <a:pPr marL="40639">
                        <a:defRPr sz="1800">
                          <a:solidFill>
                            <a:srgbClr val="000000"/>
                          </a:solidFill>
                        </a:defRPr>
                      </a:pPr>
                      <a:r>
                        <a:rPr sz="3200" b="1">
                          <a:solidFill>
                            <a:srgbClr val="FFFB00"/>
                          </a:solidFill>
                          <a:uFill>
                            <a:solidFill>
                              <a:srgbClr val="FFFB00"/>
                            </a:solidFill>
                          </a:uFill>
                          <a:latin typeface="Arial"/>
                          <a:ea typeface="Arial"/>
                          <a:cs typeface="Arial"/>
                          <a:sym typeface="Arial"/>
                        </a:rPr>
                        <a:t>aa</a:t>
                      </a:r>
                    </a:p>
                  </a:txBody>
                  <a:tcPr marL="38100" marR="38100" marT="38100" marB="38100" anchor="ctr" horzOverflow="overflow">
                    <a:solidFill>
                      <a:srgbClr val="0433FF"/>
                    </a:solidFill>
                  </a:tcPr>
                </a:tc>
                <a:tc>
                  <a:txBody>
                    <a:bodyPr/>
                    <a:lstStyle/>
                    <a:p>
                      <a:pPr marL="40639">
                        <a:defRPr sz="1800">
                          <a:solidFill>
                            <a:srgbClr val="000000"/>
                          </a:solidFill>
                        </a:defRPr>
                      </a:pPr>
                      <a:r>
                        <a:rPr sz="3200" b="1">
                          <a:solidFill>
                            <a:srgbClr val="FFFB00"/>
                          </a:solidFill>
                          <a:uFill>
                            <a:solidFill>
                              <a:srgbClr val="FFFB00"/>
                            </a:solidFill>
                          </a:uFill>
                          <a:latin typeface="Arial"/>
                          <a:ea typeface="Arial"/>
                          <a:cs typeface="Arial"/>
                          <a:sym typeface="Arial"/>
                        </a:rPr>
                        <a:t>aA</a:t>
                      </a:r>
                    </a:p>
                  </a:txBody>
                  <a:tcPr marL="38100" marR="38100" marT="38100" marB="38100" anchor="ctr" horzOverflow="overflow">
                    <a:solidFill>
                      <a:srgbClr val="0433FF"/>
                    </a:solidFill>
                  </a:tcPr>
                </a:tc>
              </a:tr>
            </a:tbl>
          </a:graphicData>
        </a:graphic>
      </p:graphicFrame>
      <p:sp>
        <p:nvSpPr>
          <p:cNvPr id="251" name="Triangle"/>
          <p:cNvSpPr/>
          <p:nvPr/>
        </p:nvSpPr>
        <p:spPr>
          <a:xfrm>
            <a:off x="1930400" y="2641600"/>
            <a:ext cx="1752600" cy="109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433FF"/>
          </a:solidFill>
          <a:ln w="12700">
            <a:miter lim="400000"/>
          </a:ln>
        </p:spPr>
        <p:txBody>
          <a:bodyPr lIns="38100" tIns="38100" rIns="38100" bIns="38100" anchor="ctr"/>
          <a:lstStyle/>
          <a:p>
            <a:pPr>
              <a:defRPr sz="2400">
                <a:solidFill>
                  <a:srgbClr val="FFFFFF"/>
                </a:solidFill>
              </a:defRPr>
            </a:pPr>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bookcontent.cfm@id=hc007012.tiff" descr="bookcontent.cfm@id=hc007012.tiff"/>
          <p:cNvPicPr>
            <a:picLocks noChangeAspect="1"/>
          </p:cNvPicPr>
          <p:nvPr/>
        </p:nvPicPr>
        <p:blipFill>
          <a:blip r:embed="rId2">
            <a:extLst/>
          </a:blip>
          <a:stretch>
            <a:fillRect/>
          </a:stretch>
        </p:blipFill>
        <p:spPr>
          <a:xfrm>
            <a:off x="609600" y="1669143"/>
            <a:ext cx="7912100" cy="3875315"/>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Autosomal Recessive Inheritance"/>
          <p:cNvSpPr/>
          <p:nvPr/>
        </p:nvSpPr>
        <p:spPr>
          <a:xfrm>
            <a:off x="247650" y="406400"/>
            <a:ext cx="8763000" cy="7874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marL="41275" marR="41275">
              <a:buClr>
                <a:srgbClr val="FFFFFF"/>
              </a:buClr>
              <a:buFont typeface="Comic Sans MS"/>
              <a:defRPr sz="4000">
                <a:effectLst>
                  <a:outerShdw blurRad="12700" dist="25400" dir="2700000" rotWithShape="0">
                    <a:srgbClr val="000000"/>
                  </a:outerShdw>
                </a:effectLst>
                <a:latin typeface="Comic Sans MS"/>
                <a:ea typeface="Comic Sans MS"/>
                <a:cs typeface="Comic Sans MS"/>
                <a:sym typeface="Comic Sans MS"/>
              </a:defRPr>
            </a:lvl1pPr>
          </a:lstStyle>
          <a:p>
            <a:r>
              <a:t>Autosomal Recessive Inheritance</a:t>
            </a:r>
          </a:p>
        </p:txBody>
      </p:sp>
      <p:sp>
        <p:nvSpPr>
          <p:cNvPr id="256" name="Two germline mutations (one from each parent)  to develop disease…"/>
          <p:cNvSpPr/>
          <p:nvPr/>
        </p:nvSpPr>
        <p:spPr>
          <a:xfrm>
            <a:off x="784224" y="4913312"/>
            <a:ext cx="7581901" cy="133350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marL="271462" marR="41275" indent="-230187" algn="l">
              <a:lnSpc>
                <a:spcPct val="90000"/>
              </a:lnSpc>
              <a:spcBef>
                <a:spcPts val="900"/>
              </a:spcBef>
              <a:buClr>
                <a:srgbClr val="00F9C6"/>
              </a:buClr>
              <a:buSzPct val="60000"/>
              <a:buChar char=""/>
              <a:defRPr>
                <a:effectLst>
                  <a:outerShdw blurRad="12700" dist="25400" dir="2700000" rotWithShape="0">
                    <a:srgbClr val="000000"/>
                  </a:outerShdw>
                </a:effectLst>
                <a:latin typeface="Times New Roman"/>
                <a:ea typeface="Times New Roman"/>
                <a:cs typeface="Times New Roman"/>
                <a:sym typeface="Times New Roman"/>
              </a:defRPr>
            </a:pPr>
            <a:r>
              <a:t>Two germline mutations (one from each parent) </a:t>
            </a:r>
            <a:br/>
            <a:r>
              <a:t>to develop disease</a:t>
            </a:r>
          </a:p>
          <a:p>
            <a:pPr marL="271462" marR="41275" indent="-230187" algn="l">
              <a:lnSpc>
                <a:spcPct val="90000"/>
              </a:lnSpc>
              <a:spcBef>
                <a:spcPts val="900"/>
              </a:spcBef>
              <a:buClr>
                <a:srgbClr val="00F9C6"/>
              </a:buClr>
              <a:buSzPct val="60000"/>
              <a:buChar char=""/>
              <a:defRPr>
                <a:effectLst>
                  <a:outerShdw blurRad="12700" dist="25400" dir="2700000" rotWithShape="0">
                    <a:srgbClr val="000000"/>
                  </a:outerShdw>
                </a:effectLst>
                <a:latin typeface="Times New Roman"/>
                <a:ea typeface="Times New Roman"/>
                <a:cs typeface="Times New Roman"/>
                <a:sym typeface="Times New Roman"/>
              </a:defRPr>
            </a:pPr>
            <a:r>
              <a:t>Equally transmitted by men and women</a:t>
            </a:r>
          </a:p>
        </p:txBody>
      </p:sp>
      <p:grpSp>
        <p:nvGrpSpPr>
          <p:cNvPr id="270" name="Group"/>
          <p:cNvGrpSpPr/>
          <p:nvPr/>
        </p:nvGrpSpPr>
        <p:grpSpPr>
          <a:xfrm>
            <a:off x="6019800" y="2216782"/>
            <a:ext cx="3087242" cy="1419548"/>
            <a:chOff x="0" y="0"/>
            <a:chExt cx="3087241" cy="1419547"/>
          </a:xfrm>
        </p:grpSpPr>
        <p:sp>
          <p:nvSpPr>
            <p:cNvPr id="257" name="Circle"/>
            <p:cNvSpPr/>
            <p:nvPr/>
          </p:nvSpPr>
          <p:spPr>
            <a:xfrm>
              <a:off x="466725" y="1115379"/>
              <a:ext cx="265113" cy="265114"/>
            </a:xfrm>
            <a:prstGeom prst="ellipse">
              <a:avLst/>
            </a:prstGeom>
            <a:solidFill>
              <a:srgbClr val="FF7D41"/>
            </a:solidFill>
            <a:ln w="25400" cap="flat">
              <a:solidFill>
                <a:srgbClr val="021EAA"/>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258" name="Circle"/>
            <p:cNvSpPr/>
            <p:nvPr/>
          </p:nvSpPr>
          <p:spPr>
            <a:xfrm>
              <a:off x="466725" y="54929"/>
              <a:ext cx="265113" cy="265114"/>
            </a:xfrm>
            <a:prstGeom prst="ellipse">
              <a:avLst/>
            </a:prstGeom>
            <a:noFill/>
            <a:ln w="25400" cap="flat">
              <a:solidFill>
                <a:srgbClr val="021EAA"/>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259" name="Noncarrier individual"/>
            <p:cNvSpPr/>
            <p:nvPr/>
          </p:nvSpPr>
          <p:spPr>
            <a:xfrm>
              <a:off x="763587" y="0"/>
              <a:ext cx="2323655" cy="357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ctr">
              <a:spAutoFit/>
            </a:bodyPr>
            <a:lstStyle>
              <a:lvl1pPr marL="41275" marR="41275">
                <a:buClr>
                  <a:srgbClr val="FFFB00"/>
                </a:buClr>
                <a:buFont typeface="Times New Roman"/>
                <a:defRPr sz="2000">
                  <a:solidFill>
                    <a:srgbClr val="FFFB00"/>
                  </a:solidFill>
                  <a:effectLst>
                    <a:outerShdw blurRad="12700" dist="25400" dir="2700000" rotWithShape="0">
                      <a:srgbClr val="000000"/>
                    </a:outerShdw>
                  </a:effectLst>
                  <a:uFill>
                    <a:solidFill>
                      <a:srgbClr val="FFFB00"/>
                    </a:solidFill>
                  </a:uFill>
                  <a:latin typeface="Times New Roman"/>
                  <a:ea typeface="Times New Roman"/>
                  <a:cs typeface="Times New Roman"/>
                  <a:sym typeface="Times New Roman"/>
                </a:defRPr>
              </a:lvl1pPr>
            </a:lstStyle>
            <a:p>
              <a:r>
                <a:t>Noncarrier individual</a:t>
              </a:r>
            </a:p>
          </p:txBody>
        </p:sp>
        <p:sp>
          <p:nvSpPr>
            <p:cNvPr id="260" name="Non-affected carrier"/>
            <p:cNvSpPr/>
            <p:nvPr/>
          </p:nvSpPr>
          <p:spPr>
            <a:xfrm>
              <a:off x="763587" y="560387"/>
              <a:ext cx="2191322" cy="3575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ctr">
              <a:spAutoFit/>
            </a:bodyPr>
            <a:lstStyle>
              <a:lvl1pPr marL="41275" marR="41275">
                <a:buClr>
                  <a:srgbClr val="FFFB00"/>
                </a:buClr>
                <a:buFont typeface="Times New Roman"/>
                <a:defRPr sz="2000">
                  <a:solidFill>
                    <a:srgbClr val="FFFB00"/>
                  </a:solidFill>
                  <a:effectLst>
                    <a:outerShdw blurRad="12700" dist="25400" dir="2700000" rotWithShape="0">
                      <a:srgbClr val="000000"/>
                    </a:outerShdw>
                  </a:effectLst>
                  <a:uFill>
                    <a:solidFill>
                      <a:srgbClr val="FFFB00"/>
                    </a:solidFill>
                  </a:uFill>
                  <a:latin typeface="Times New Roman"/>
                  <a:ea typeface="Times New Roman"/>
                  <a:cs typeface="Times New Roman"/>
                  <a:sym typeface="Times New Roman"/>
                </a:defRPr>
              </a:lvl1pPr>
            </a:lstStyle>
            <a:p>
              <a:r>
                <a:t>Non-affected carrier</a:t>
              </a:r>
            </a:p>
          </p:txBody>
        </p:sp>
        <p:sp>
          <p:nvSpPr>
            <p:cNvPr id="261" name="Affected individual"/>
            <p:cNvSpPr/>
            <p:nvPr/>
          </p:nvSpPr>
          <p:spPr>
            <a:xfrm>
              <a:off x="763587" y="1062037"/>
              <a:ext cx="2107482" cy="3575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ctr">
              <a:spAutoFit/>
            </a:bodyPr>
            <a:lstStyle>
              <a:lvl1pPr marL="41275" marR="41275">
                <a:buClr>
                  <a:srgbClr val="FFFB00"/>
                </a:buClr>
                <a:buFont typeface="Times New Roman"/>
                <a:defRPr sz="2000">
                  <a:solidFill>
                    <a:srgbClr val="FFFB00"/>
                  </a:solidFill>
                  <a:effectLst>
                    <a:outerShdw blurRad="12700" dist="25400" dir="2700000" rotWithShape="0">
                      <a:srgbClr val="000000"/>
                    </a:outerShdw>
                  </a:effectLst>
                  <a:uFill>
                    <a:solidFill>
                      <a:srgbClr val="FFFB00"/>
                    </a:solidFill>
                  </a:uFill>
                  <a:latin typeface="Times New Roman"/>
                  <a:ea typeface="Times New Roman"/>
                  <a:cs typeface="Times New Roman"/>
                  <a:sym typeface="Times New Roman"/>
                </a:defRPr>
              </a:lvl1pPr>
            </a:lstStyle>
            <a:p>
              <a:r>
                <a:t>Affected individual</a:t>
              </a:r>
            </a:p>
          </p:txBody>
        </p:sp>
        <p:grpSp>
          <p:nvGrpSpPr>
            <p:cNvPr id="264" name="Group"/>
            <p:cNvGrpSpPr/>
            <p:nvPr/>
          </p:nvGrpSpPr>
          <p:grpSpPr>
            <a:xfrm>
              <a:off x="0" y="583567"/>
              <a:ext cx="242888" cy="241301"/>
              <a:chOff x="0" y="0"/>
              <a:chExt cx="242887" cy="241300"/>
            </a:xfrm>
          </p:grpSpPr>
          <p:sp>
            <p:nvSpPr>
              <p:cNvPr id="262" name="Line"/>
              <p:cNvSpPr/>
              <p:nvPr/>
            </p:nvSpPr>
            <p:spPr>
              <a:xfrm>
                <a:off x="120650" y="0"/>
                <a:ext cx="1588" cy="230188"/>
              </a:xfrm>
              <a:prstGeom prst="line">
                <a:avLst/>
              </a:prstGeom>
              <a:noFill/>
              <a:ln w="25400" cap="flat">
                <a:solidFill>
                  <a:srgbClr val="FFFB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63" name="Square"/>
              <p:cNvSpPr/>
              <p:nvPr/>
            </p:nvSpPr>
            <p:spPr>
              <a:xfrm>
                <a:off x="0" y="0"/>
                <a:ext cx="242888" cy="241300"/>
              </a:xfrm>
              <a:prstGeom prst="rect">
                <a:avLst/>
              </a:prstGeom>
              <a:noFill/>
              <a:ln w="25400" cap="flat">
                <a:solidFill>
                  <a:srgbClr val="021EAA"/>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grpSp>
        <p:grpSp>
          <p:nvGrpSpPr>
            <p:cNvPr id="267" name="Group"/>
            <p:cNvGrpSpPr/>
            <p:nvPr/>
          </p:nvGrpSpPr>
          <p:grpSpPr>
            <a:xfrm>
              <a:off x="466725" y="585154"/>
              <a:ext cx="265113" cy="265114"/>
              <a:chOff x="0" y="0"/>
              <a:chExt cx="265112" cy="265112"/>
            </a:xfrm>
          </p:grpSpPr>
          <p:sp>
            <p:nvSpPr>
              <p:cNvPr id="265" name="Line"/>
              <p:cNvSpPr/>
              <p:nvPr/>
            </p:nvSpPr>
            <p:spPr>
              <a:xfrm>
                <a:off x="133350" y="6350"/>
                <a:ext cx="1588" cy="252413"/>
              </a:xfrm>
              <a:prstGeom prst="line">
                <a:avLst/>
              </a:prstGeom>
              <a:noFill/>
              <a:ln w="25400" cap="flat">
                <a:solidFill>
                  <a:srgbClr val="FFFB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66" name="Circle"/>
              <p:cNvSpPr/>
              <p:nvPr/>
            </p:nvSpPr>
            <p:spPr>
              <a:xfrm>
                <a:off x="0" y="0"/>
                <a:ext cx="265113" cy="265113"/>
              </a:xfrm>
              <a:prstGeom prst="ellipse">
                <a:avLst/>
              </a:prstGeom>
              <a:noFill/>
              <a:ln w="25400" cap="flat">
                <a:solidFill>
                  <a:srgbClr val="021EAA"/>
                </a:solidFill>
                <a:prstDash val="solid"/>
                <a:round/>
              </a:ln>
              <a:effectLst/>
            </p:spPr>
            <p:txBody>
              <a:bodyPr wrap="square" lIns="38100" tIns="38100" rIns="38100" bIns="38100" numCol="1" anchor="ctr">
                <a:noAutofit/>
              </a:bodyPr>
              <a:lstStyle/>
              <a:p>
                <a:pPr>
                  <a:defRPr sz="2400">
                    <a:solidFill>
                      <a:srgbClr val="FFFFFF"/>
                    </a:solidFill>
                  </a:defRPr>
                </a:pPr>
                <a:endParaRPr/>
              </a:p>
            </p:txBody>
          </p:sp>
        </p:grpSp>
        <p:sp>
          <p:nvSpPr>
            <p:cNvPr id="268" name="Square"/>
            <p:cNvSpPr/>
            <p:nvPr/>
          </p:nvSpPr>
          <p:spPr>
            <a:xfrm>
              <a:off x="0" y="54929"/>
              <a:ext cx="242888" cy="242889"/>
            </a:xfrm>
            <a:prstGeom prst="rect">
              <a:avLst/>
            </a:prstGeom>
            <a:noFill/>
            <a:ln w="25400" cap="flat">
              <a:solidFill>
                <a:srgbClr val="021EAA"/>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269" name="Square"/>
            <p:cNvSpPr/>
            <p:nvPr/>
          </p:nvSpPr>
          <p:spPr>
            <a:xfrm>
              <a:off x="0" y="1105854"/>
              <a:ext cx="242888" cy="242889"/>
            </a:xfrm>
            <a:prstGeom prst="rect">
              <a:avLst/>
            </a:prstGeom>
            <a:solidFill>
              <a:srgbClr val="FF7C00"/>
            </a:solidFill>
            <a:ln w="25400" cap="flat">
              <a:solidFill>
                <a:srgbClr val="021EAA"/>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grpSp>
      <p:grpSp>
        <p:nvGrpSpPr>
          <p:cNvPr id="308" name="Group"/>
          <p:cNvGrpSpPr/>
          <p:nvPr/>
        </p:nvGrpSpPr>
        <p:grpSpPr>
          <a:xfrm>
            <a:off x="619125" y="2159000"/>
            <a:ext cx="5295900" cy="2387601"/>
            <a:chOff x="0" y="0"/>
            <a:chExt cx="5295899" cy="2387600"/>
          </a:xfrm>
        </p:grpSpPr>
        <p:sp>
          <p:nvSpPr>
            <p:cNvPr id="271" name="Line"/>
            <p:cNvSpPr/>
            <p:nvPr/>
          </p:nvSpPr>
          <p:spPr>
            <a:xfrm>
              <a:off x="3077064" y="2029460"/>
              <a:ext cx="1496" cy="351774"/>
            </a:xfrm>
            <a:prstGeom prst="line">
              <a:avLst/>
            </a:prstGeom>
            <a:noFill/>
            <a:ln w="50800" cap="flat">
              <a:solidFill>
                <a:srgbClr val="FFFB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72" name="Line"/>
            <p:cNvSpPr/>
            <p:nvPr/>
          </p:nvSpPr>
          <p:spPr>
            <a:xfrm>
              <a:off x="3150327" y="1055319"/>
              <a:ext cx="1496" cy="351774"/>
            </a:xfrm>
            <a:prstGeom prst="line">
              <a:avLst/>
            </a:prstGeom>
            <a:noFill/>
            <a:ln w="50800" cap="flat">
              <a:solidFill>
                <a:srgbClr val="FFFB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73" name="Line"/>
            <p:cNvSpPr/>
            <p:nvPr/>
          </p:nvSpPr>
          <p:spPr>
            <a:xfrm>
              <a:off x="2120153" y="1052135"/>
              <a:ext cx="1497" cy="334265"/>
            </a:xfrm>
            <a:prstGeom prst="line">
              <a:avLst/>
            </a:prstGeom>
            <a:noFill/>
            <a:ln w="50800" cap="flat">
              <a:solidFill>
                <a:srgbClr val="FFFB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74" name="Line"/>
            <p:cNvSpPr/>
            <p:nvPr/>
          </p:nvSpPr>
          <p:spPr>
            <a:xfrm>
              <a:off x="1051105" y="1039401"/>
              <a:ext cx="1497" cy="367692"/>
            </a:xfrm>
            <a:prstGeom prst="line">
              <a:avLst/>
            </a:prstGeom>
            <a:noFill/>
            <a:ln w="50800" cap="flat">
              <a:solidFill>
                <a:srgbClr val="FFFB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75" name="Line"/>
            <p:cNvSpPr/>
            <p:nvPr/>
          </p:nvSpPr>
          <p:spPr>
            <a:xfrm>
              <a:off x="1688049" y="12733"/>
              <a:ext cx="1496" cy="361325"/>
            </a:xfrm>
            <a:prstGeom prst="line">
              <a:avLst/>
            </a:prstGeom>
            <a:noFill/>
            <a:ln w="50800" cap="flat">
              <a:solidFill>
                <a:srgbClr val="FFFB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76" name="Line"/>
            <p:cNvSpPr/>
            <p:nvPr/>
          </p:nvSpPr>
          <p:spPr>
            <a:xfrm>
              <a:off x="3491226" y="17509"/>
              <a:ext cx="1496" cy="334265"/>
            </a:xfrm>
            <a:prstGeom prst="line">
              <a:avLst/>
            </a:prstGeom>
            <a:noFill/>
            <a:ln w="50800" cap="flat">
              <a:solidFill>
                <a:srgbClr val="FFFB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77" name="Rectangle"/>
            <p:cNvSpPr/>
            <p:nvPr/>
          </p:nvSpPr>
          <p:spPr>
            <a:xfrm>
              <a:off x="303519" y="15917"/>
              <a:ext cx="312493" cy="334265"/>
            </a:xfrm>
            <a:prstGeom prst="rect">
              <a:avLst/>
            </a:prstGeom>
            <a:noFill/>
            <a:ln w="25400" cap="flat">
              <a:solidFill>
                <a:srgbClr val="021EAA"/>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278" name="Oval"/>
            <p:cNvSpPr/>
            <p:nvPr/>
          </p:nvSpPr>
          <p:spPr>
            <a:xfrm>
              <a:off x="4554294" y="0"/>
              <a:ext cx="340901" cy="361324"/>
            </a:xfrm>
            <a:prstGeom prst="ellipse">
              <a:avLst/>
            </a:prstGeom>
            <a:noFill/>
            <a:ln w="25400" cap="flat">
              <a:solidFill>
                <a:srgbClr val="021EAA"/>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279" name="Oval"/>
            <p:cNvSpPr/>
            <p:nvPr/>
          </p:nvSpPr>
          <p:spPr>
            <a:xfrm>
              <a:off x="2902129" y="2026276"/>
              <a:ext cx="339405" cy="361325"/>
            </a:xfrm>
            <a:prstGeom prst="ellipse">
              <a:avLst/>
            </a:prstGeom>
            <a:noFill/>
            <a:ln w="25400" cap="flat">
              <a:solidFill>
                <a:srgbClr val="021EAA"/>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280" name="Rectangle"/>
            <p:cNvSpPr/>
            <p:nvPr/>
          </p:nvSpPr>
          <p:spPr>
            <a:xfrm>
              <a:off x="3337224" y="14325"/>
              <a:ext cx="312492" cy="334265"/>
            </a:xfrm>
            <a:prstGeom prst="rect">
              <a:avLst/>
            </a:prstGeom>
            <a:noFill/>
            <a:ln w="25400" cap="flat">
              <a:solidFill>
                <a:srgbClr val="021EAA"/>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281" name="Line"/>
            <p:cNvSpPr/>
            <p:nvPr/>
          </p:nvSpPr>
          <p:spPr>
            <a:xfrm>
              <a:off x="614515" y="181457"/>
              <a:ext cx="891124" cy="1593"/>
            </a:xfrm>
            <a:prstGeom prst="line">
              <a:avLst/>
            </a:prstGeom>
            <a:noFill/>
            <a:ln w="25400" cap="flat">
              <a:solidFill>
                <a:srgbClr val="FFFFFF"/>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82" name="Line"/>
            <p:cNvSpPr/>
            <p:nvPr/>
          </p:nvSpPr>
          <p:spPr>
            <a:xfrm>
              <a:off x="3660181" y="179865"/>
              <a:ext cx="891124" cy="1593"/>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83" name="Line"/>
            <p:cNvSpPr/>
            <p:nvPr/>
          </p:nvSpPr>
          <p:spPr>
            <a:xfrm>
              <a:off x="1051105" y="189416"/>
              <a:ext cx="1497" cy="853170"/>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84" name="Line"/>
            <p:cNvSpPr/>
            <p:nvPr/>
          </p:nvSpPr>
          <p:spPr>
            <a:xfrm>
              <a:off x="4080324" y="173498"/>
              <a:ext cx="1496" cy="873863"/>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85" name="Line"/>
            <p:cNvSpPr/>
            <p:nvPr/>
          </p:nvSpPr>
          <p:spPr>
            <a:xfrm>
              <a:off x="155497" y="668528"/>
              <a:ext cx="1981105" cy="1592"/>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86" name="Line"/>
            <p:cNvSpPr/>
            <p:nvPr/>
          </p:nvSpPr>
          <p:spPr>
            <a:xfrm>
              <a:off x="3163784" y="693995"/>
              <a:ext cx="1969143" cy="1593"/>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87" name="Line"/>
            <p:cNvSpPr/>
            <p:nvPr/>
          </p:nvSpPr>
          <p:spPr>
            <a:xfrm>
              <a:off x="154002" y="655794"/>
              <a:ext cx="1496" cy="343815"/>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88" name="Line"/>
            <p:cNvSpPr/>
            <p:nvPr/>
          </p:nvSpPr>
          <p:spPr>
            <a:xfrm>
              <a:off x="2123144" y="681261"/>
              <a:ext cx="1496" cy="377242"/>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89" name="Line"/>
            <p:cNvSpPr/>
            <p:nvPr/>
          </p:nvSpPr>
          <p:spPr>
            <a:xfrm>
              <a:off x="3150327" y="681261"/>
              <a:ext cx="1496" cy="354958"/>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90" name="Line"/>
            <p:cNvSpPr/>
            <p:nvPr/>
          </p:nvSpPr>
          <p:spPr>
            <a:xfrm>
              <a:off x="5119469" y="709913"/>
              <a:ext cx="1496" cy="343815"/>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91" name="Rectangle"/>
            <p:cNvSpPr/>
            <p:nvPr/>
          </p:nvSpPr>
          <p:spPr>
            <a:xfrm>
              <a:off x="3903895" y="1044177"/>
              <a:ext cx="313987" cy="331081"/>
            </a:xfrm>
            <a:prstGeom prst="rect">
              <a:avLst/>
            </a:prstGeom>
            <a:noFill/>
            <a:ln w="25400" cap="flat">
              <a:solidFill>
                <a:srgbClr val="021EAA"/>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292" name="Rectangle"/>
            <p:cNvSpPr/>
            <p:nvPr/>
          </p:nvSpPr>
          <p:spPr>
            <a:xfrm>
              <a:off x="0" y="1010750"/>
              <a:ext cx="313987" cy="332674"/>
            </a:xfrm>
            <a:prstGeom prst="rect">
              <a:avLst/>
            </a:prstGeom>
            <a:noFill/>
            <a:ln w="25400" cap="flat">
              <a:solidFill>
                <a:srgbClr val="021EAA"/>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293" name="Oval"/>
            <p:cNvSpPr/>
            <p:nvPr/>
          </p:nvSpPr>
          <p:spPr>
            <a:xfrm>
              <a:off x="4956495" y="1056910"/>
              <a:ext cx="339405" cy="361325"/>
            </a:xfrm>
            <a:prstGeom prst="ellipse">
              <a:avLst/>
            </a:prstGeom>
            <a:noFill/>
            <a:ln w="25400" cap="flat">
              <a:solidFill>
                <a:srgbClr val="021EAA"/>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294" name="Oval"/>
            <p:cNvSpPr/>
            <p:nvPr/>
          </p:nvSpPr>
          <p:spPr>
            <a:xfrm>
              <a:off x="1516104" y="7958"/>
              <a:ext cx="340900" cy="361325"/>
            </a:xfrm>
            <a:prstGeom prst="ellipse">
              <a:avLst/>
            </a:prstGeom>
            <a:noFill/>
            <a:ln w="25400" cap="flat">
              <a:solidFill>
                <a:srgbClr val="021EAA"/>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295" name="Rectangle"/>
            <p:cNvSpPr/>
            <p:nvPr/>
          </p:nvSpPr>
          <p:spPr>
            <a:xfrm>
              <a:off x="1957180" y="1056910"/>
              <a:ext cx="313987" cy="332674"/>
            </a:xfrm>
            <a:prstGeom prst="rect">
              <a:avLst/>
            </a:prstGeom>
            <a:noFill/>
            <a:ln w="25400" cap="flat">
              <a:solidFill>
                <a:srgbClr val="021EAA"/>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296" name="Oval"/>
            <p:cNvSpPr/>
            <p:nvPr/>
          </p:nvSpPr>
          <p:spPr>
            <a:xfrm>
              <a:off x="879161" y="1045768"/>
              <a:ext cx="339405" cy="361325"/>
            </a:xfrm>
            <a:prstGeom prst="ellipse">
              <a:avLst/>
            </a:prstGeom>
            <a:noFill/>
            <a:ln w="25400" cap="flat">
              <a:solidFill>
                <a:srgbClr val="021EAA"/>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297" name="Line"/>
            <p:cNvSpPr/>
            <p:nvPr/>
          </p:nvSpPr>
          <p:spPr>
            <a:xfrm>
              <a:off x="2283128" y="1200166"/>
              <a:ext cx="692265" cy="1593"/>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98" name="Line"/>
            <p:cNvSpPr/>
            <p:nvPr/>
          </p:nvSpPr>
          <p:spPr>
            <a:xfrm>
              <a:off x="2625522" y="1195391"/>
              <a:ext cx="1496" cy="482296"/>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299" name="Line"/>
            <p:cNvSpPr/>
            <p:nvPr/>
          </p:nvSpPr>
          <p:spPr>
            <a:xfrm>
              <a:off x="1106427" y="1671320"/>
              <a:ext cx="2772050" cy="1592"/>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00" name="Line"/>
            <p:cNvSpPr/>
            <p:nvPr/>
          </p:nvSpPr>
          <p:spPr>
            <a:xfrm>
              <a:off x="3075569" y="1682462"/>
              <a:ext cx="1496" cy="348590"/>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01" name="Line"/>
            <p:cNvSpPr/>
            <p:nvPr/>
          </p:nvSpPr>
          <p:spPr>
            <a:xfrm>
              <a:off x="2153047" y="1682462"/>
              <a:ext cx="1496" cy="343815"/>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02" name="Line"/>
            <p:cNvSpPr/>
            <p:nvPr/>
          </p:nvSpPr>
          <p:spPr>
            <a:xfrm>
              <a:off x="1118388" y="1682462"/>
              <a:ext cx="1496" cy="343815"/>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03" name="Oval"/>
            <p:cNvSpPr/>
            <p:nvPr/>
          </p:nvSpPr>
          <p:spPr>
            <a:xfrm>
              <a:off x="2975392" y="1045768"/>
              <a:ext cx="340901" cy="361325"/>
            </a:xfrm>
            <a:prstGeom prst="ellipse">
              <a:avLst/>
            </a:prstGeom>
            <a:noFill/>
            <a:ln w="25400" cap="flat">
              <a:solidFill>
                <a:srgbClr val="021EAA"/>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304" name="Rectangle"/>
            <p:cNvSpPr/>
            <p:nvPr/>
          </p:nvSpPr>
          <p:spPr>
            <a:xfrm>
              <a:off x="1994560" y="2018317"/>
              <a:ext cx="313987" cy="332674"/>
            </a:xfrm>
            <a:prstGeom prst="rect">
              <a:avLst/>
            </a:prstGeom>
            <a:noFill/>
            <a:ln w="25400" cap="flat">
              <a:solidFill>
                <a:srgbClr val="021EAA"/>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305" name="Oval"/>
            <p:cNvSpPr/>
            <p:nvPr/>
          </p:nvSpPr>
          <p:spPr>
            <a:xfrm>
              <a:off x="950929" y="2021501"/>
              <a:ext cx="339405" cy="361324"/>
            </a:xfrm>
            <a:prstGeom prst="ellipse">
              <a:avLst/>
            </a:prstGeom>
            <a:solidFill>
              <a:srgbClr val="FF7D41"/>
            </a:solidFill>
            <a:ln w="25400" cap="flat">
              <a:solidFill>
                <a:srgbClr val="021EAA"/>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306" name="Line"/>
            <p:cNvSpPr/>
            <p:nvPr/>
          </p:nvSpPr>
          <p:spPr>
            <a:xfrm>
              <a:off x="3866515" y="1685645"/>
              <a:ext cx="1496" cy="343816"/>
            </a:xfrm>
            <a:prstGeom prst="line">
              <a:avLst/>
            </a:prstGeom>
            <a:noFill/>
            <a:ln w="25400" cap="flat">
              <a:solidFill>
                <a:srgbClr val="021EAA"/>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07" name="Rectangle"/>
            <p:cNvSpPr/>
            <p:nvPr/>
          </p:nvSpPr>
          <p:spPr>
            <a:xfrm>
              <a:off x="3708027" y="2021501"/>
              <a:ext cx="313987" cy="332673"/>
            </a:xfrm>
            <a:prstGeom prst="rect">
              <a:avLst/>
            </a:prstGeom>
            <a:solidFill>
              <a:srgbClr val="FF7C00"/>
            </a:solidFill>
            <a:ln w="25400" cap="flat">
              <a:solidFill>
                <a:srgbClr val="021EAA"/>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6-1.png" descr="6-1.png"/>
          <p:cNvPicPr>
            <a:picLocks/>
          </p:cNvPicPr>
          <p:nvPr/>
        </p:nvPicPr>
        <p:blipFill>
          <a:blip r:embed="rId2">
            <a:extLst/>
          </a:blip>
          <a:stretch>
            <a:fillRect/>
          </a:stretch>
        </p:blipFill>
        <p:spPr>
          <a:xfrm>
            <a:off x="673100" y="1383506"/>
            <a:ext cx="7785100" cy="5143501"/>
          </a:xfrm>
          <a:prstGeom prst="rect">
            <a:avLst/>
          </a:prstGeom>
          <a:ln w="12700">
            <a:miter lim="400000"/>
          </a:ln>
        </p:spPr>
      </p:pic>
      <p:sp>
        <p:nvSpPr>
          <p:cNvPr id="311" name="Families with individuals expressing…"/>
          <p:cNvSpPr/>
          <p:nvPr/>
        </p:nvSpPr>
        <p:spPr>
          <a:xfrm>
            <a:off x="1295400" y="88900"/>
            <a:ext cx="7785100" cy="11938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pPr>
            <a:r>
              <a:rPr sz="3200">
                <a:latin typeface="Comic Sans MS"/>
                <a:ea typeface="Comic Sans MS"/>
                <a:cs typeface="Comic Sans MS"/>
                <a:sym typeface="Comic Sans MS"/>
              </a:rPr>
              <a:t>Families with individuals expressing </a:t>
            </a:r>
          </a:p>
          <a:p>
            <a:pPr>
              <a:buClr>
                <a:srgbClr val="000000"/>
              </a:buClr>
              <a:buFont typeface="Comic Sans MS"/>
            </a:pPr>
            <a:r>
              <a:rPr sz="3200">
                <a:latin typeface="Comic Sans MS"/>
                <a:ea typeface="Comic Sans MS"/>
                <a:cs typeface="Comic Sans MS"/>
                <a:sym typeface="Comic Sans MS"/>
              </a:rPr>
              <a:t>autosomal recessive phenotypes</a:t>
            </a:r>
            <a:r>
              <a:rPr sz="3200">
                <a:solidFill>
                  <a:srgbClr val="FFFB00"/>
                </a:solidFill>
                <a:uFill>
                  <a:solidFill>
                    <a:srgbClr val="FFFB00"/>
                  </a:solidFill>
                </a:uFill>
              </a:rPr>
              <a: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Autosomal Recessive Inheritance"/>
          <p:cNvSpPr>
            <a:spLocks noGrp="1"/>
          </p:cNvSpPr>
          <p:nvPr>
            <p:ph type="title"/>
          </p:nvPr>
        </p:nvSpPr>
        <p:spPr>
          <a:xfrm>
            <a:off x="0" y="-1588"/>
            <a:ext cx="9055100" cy="1587501"/>
          </a:xfrm>
          <a:prstGeom prst="rect">
            <a:avLst/>
          </a:prstGeom>
        </p:spPr>
        <p:txBody>
          <a:bodyPr/>
          <a:lstStyle>
            <a:lvl1pPr>
              <a:defRPr sz="3600">
                <a:solidFill>
                  <a:srgbClr val="000000"/>
                </a:solidFill>
                <a:uFill>
                  <a:solidFill>
                    <a:srgbClr val="000000"/>
                  </a:solidFill>
                </a:uFill>
                <a:latin typeface="Comic Sans MS"/>
                <a:ea typeface="Comic Sans MS"/>
                <a:cs typeface="Comic Sans MS"/>
                <a:sym typeface="Comic Sans MS"/>
              </a:defRPr>
            </a:lvl1pPr>
          </a:lstStyle>
          <a:p>
            <a:pPr>
              <a:defRPr>
                <a:solidFill>
                  <a:srgbClr val="535353"/>
                </a:solidFill>
                <a:uFillTx/>
              </a:defRPr>
            </a:pPr>
            <a:r>
              <a:rPr>
                <a:solidFill>
                  <a:srgbClr val="000000"/>
                </a:solidFill>
                <a:uFill>
                  <a:solidFill>
                    <a:srgbClr val="000000"/>
                  </a:solidFill>
                </a:uFill>
              </a:rPr>
              <a:t>Autosomal Recessive Inheritance</a:t>
            </a:r>
          </a:p>
        </p:txBody>
      </p:sp>
      <p:sp>
        <p:nvSpPr>
          <p:cNvPr id="314" name="Consanguinity…"/>
          <p:cNvSpPr>
            <a:spLocks noGrp="1"/>
          </p:cNvSpPr>
          <p:nvPr>
            <p:ph type="body" idx="1"/>
          </p:nvPr>
        </p:nvSpPr>
        <p:spPr>
          <a:xfrm>
            <a:off x="330200" y="1511300"/>
            <a:ext cx="8674100" cy="4965700"/>
          </a:xfrm>
          <a:prstGeom prst="rect">
            <a:avLst/>
          </a:prstGeom>
        </p:spPr>
        <p:txBody>
          <a:bodyPr/>
          <a:lstStyle/>
          <a:p>
            <a:pPr marL="383540" indent="-342900">
              <a:buClr>
                <a:srgbClr val="000000"/>
              </a:buClr>
              <a:buSzPct val="100000"/>
              <a:buFont typeface="Comic Sans MS"/>
              <a:defRPr sz="2800">
                <a:latin typeface="Comic Sans MS"/>
                <a:ea typeface="Comic Sans MS"/>
                <a:cs typeface="Comic Sans MS"/>
                <a:sym typeface="Comic Sans MS"/>
              </a:defRPr>
            </a:pPr>
            <a:r>
              <a:t>Consanguinity</a:t>
            </a:r>
          </a:p>
          <a:p>
            <a:pPr marL="383540" indent="-342900">
              <a:buClr>
                <a:srgbClr val="000000"/>
              </a:buClr>
              <a:buSzPct val="100000"/>
              <a:buFont typeface="Comic Sans MS"/>
              <a:defRPr sz="2800">
                <a:latin typeface="Comic Sans MS"/>
                <a:ea typeface="Comic Sans MS"/>
                <a:cs typeface="Comic Sans MS"/>
                <a:sym typeface="Comic Sans MS"/>
              </a:defRPr>
            </a:pPr>
            <a:r>
              <a:rPr>
                <a:solidFill>
                  <a:srgbClr val="531B93"/>
                </a:solidFill>
              </a:rPr>
              <a:t>Pseudo</a:t>
            </a:r>
            <a:r>
              <a:rPr>
                <a:solidFill>
                  <a:srgbClr val="0433FF"/>
                </a:solidFill>
              </a:rPr>
              <a:t>domin</a:t>
            </a:r>
            <a:r>
              <a:rPr>
                <a:solidFill>
                  <a:srgbClr val="531B93"/>
                </a:solidFill>
              </a:rPr>
              <a:t>ance </a:t>
            </a:r>
            <a:r>
              <a:t>is an </a:t>
            </a:r>
            <a:r>
              <a:rPr>
                <a:solidFill>
                  <a:srgbClr val="9437FF"/>
                </a:solidFill>
              </a:rPr>
              <a:t>autosomal recessive condition appears</a:t>
            </a:r>
            <a:r>
              <a:t> in subsequent generations and so therefore appears to </a:t>
            </a:r>
            <a:r>
              <a:rPr>
                <a:solidFill>
                  <a:srgbClr val="9437FF"/>
                </a:solidFill>
              </a:rPr>
              <a:t>follow an autosomal dominant pattern</a:t>
            </a:r>
            <a:r>
              <a:t>. </a:t>
            </a:r>
          </a:p>
          <a:p>
            <a:pPr marL="383540" indent="-342900">
              <a:buClr>
                <a:srgbClr val="000000"/>
              </a:buClr>
              <a:buSzPct val="100000"/>
              <a:buFont typeface="Comic Sans MS"/>
              <a:defRPr sz="2800">
                <a:latin typeface="Comic Sans MS"/>
                <a:ea typeface="Comic Sans MS"/>
                <a:cs typeface="Comic Sans MS"/>
                <a:sym typeface="Comic Sans MS"/>
              </a:defRPr>
            </a:pPr>
            <a:r>
              <a:rPr>
                <a:solidFill>
                  <a:srgbClr val="0433FF"/>
                </a:solidFill>
              </a:rPr>
              <a:t>Locus </a:t>
            </a:r>
            <a:r>
              <a:rPr>
                <a:solidFill>
                  <a:srgbClr val="FF40FF"/>
                </a:solidFill>
              </a:rPr>
              <a:t>hetero</a:t>
            </a:r>
            <a:r>
              <a:rPr>
                <a:solidFill>
                  <a:srgbClr val="0433FF"/>
                </a:solidFill>
              </a:rPr>
              <a:t>geneity</a:t>
            </a:r>
            <a:r>
              <a:t>: A </a:t>
            </a:r>
            <a:r>
              <a:rPr>
                <a:solidFill>
                  <a:srgbClr val="9437FF"/>
                </a:solidFill>
              </a:rPr>
              <a:t>single disorder</a:t>
            </a:r>
            <a:r>
              <a:t>, trait, or pattern of traits </a:t>
            </a:r>
            <a:r>
              <a:rPr>
                <a:solidFill>
                  <a:srgbClr val="9437FF"/>
                </a:solidFill>
              </a:rPr>
              <a:t>caused by mutations in genes at different chromosomal loci</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1"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Genetic Heterogeneity"/>
          <p:cNvSpPr/>
          <p:nvPr/>
        </p:nvSpPr>
        <p:spPr>
          <a:xfrm>
            <a:off x="1000125" y="450850"/>
            <a:ext cx="8077200" cy="8509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marL="39688" marR="39688">
              <a:buClr>
                <a:srgbClr val="000000"/>
              </a:buClr>
              <a:buFont typeface="Comic Sans MS"/>
              <a:defRPr sz="4400">
                <a:solidFill>
                  <a:srgbClr val="000000"/>
                </a:solidFill>
                <a:uFill>
                  <a:solidFill>
                    <a:srgbClr val="000000"/>
                  </a:solidFill>
                </a:uFill>
                <a:latin typeface="Comic Sans MS"/>
                <a:ea typeface="Comic Sans MS"/>
                <a:cs typeface="Comic Sans MS"/>
                <a:sym typeface="Comic Sans MS"/>
              </a:defRPr>
            </a:lvl1pPr>
          </a:lstStyle>
          <a:p>
            <a:r>
              <a:t>Genetic Heterogeneity</a:t>
            </a:r>
          </a:p>
        </p:txBody>
      </p:sp>
      <p:sp>
        <p:nvSpPr>
          <p:cNvPr id="319" name="Mutations in different genes can cause the same disease"/>
          <p:cNvSpPr/>
          <p:nvPr/>
        </p:nvSpPr>
        <p:spPr>
          <a:xfrm>
            <a:off x="6223000" y="2260600"/>
            <a:ext cx="2578100" cy="25527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marL="39688" marR="39688">
              <a:buClr>
                <a:srgbClr val="000000"/>
              </a:buClr>
              <a:buFont typeface="Comic Sans MS"/>
              <a:defRPr>
                <a:solidFill>
                  <a:srgbClr val="0433FF"/>
                </a:solidFill>
                <a:effectLst>
                  <a:outerShdw blurRad="12700" dist="25399" dir="2700000" rotWithShape="0">
                    <a:srgbClr val="000000"/>
                  </a:outerShdw>
                </a:effectLst>
                <a:latin typeface="Comic Sans MS"/>
                <a:ea typeface="Comic Sans MS"/>
                <a:cs typeface="Comic Sans MS"/>
                <a:sym typeface="Comic Sans MS"/>
              </a:defRPr>
            </a:lvl1pPr>
          </a:lstStyle>
          <a:p>
            <a:r>
              <a:t>Mutations in different genes can cause the same disease</a:t>
            </a:r>
          </a:p>
        </p:txBody>
      </p:sp>
      <p:grpSp>
        <p:nvGrpSpPr>
          <p:cNvPr id="380" name="Group"/>
          <p:cNvGrpSpPr/>
          <p:nvPr/>
        </p:nvGrpSpPr>
        <p:grpSpPr>
          <a:xfrm>
            <a:off x="585787" y="1616868"/>
            <a:ext cx="6083301" cy="4699001"/>
            <a:chOff x="0" y="0"/>
            <a:chExt cx="6083300" cy="4699000"/>
          </a:xfrm>
        </p:grpSpPr>
        <p:sp>
          <p:nvSpPr>
            <p:cNvPr id="320" name="Chr 17"/>
            <p:cNvSpPr/>
            <p:nvPr/>
          </p:nvSpPr>
          <p:spPr>
            <a:xfrm>
              <a:off x="0" y="0"/>
              <a:ext cx="1092520" cy="3811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marL="39688" marR="39688">
                <a:buClr>
                  <a:srgbClr val="000000"/>
                </a:buClr>
                <a:buFont typeface="Times New Roman"/>
                <a:defRPr sz="2100">
                  <a:effectLst>
                    <a:outerShdw blurRad="12700" dist="25400" dir="2700000" rotWithShape="0">
                      <a:srgbClr val="CBCBCB"/>
                    </a:outerShdw>
                  </a:effectLst>
                  <a:latin typeface="Times New Roman"/>
                  <a:ea typeface="Times New Roman"/>
                  <a:cs typeface="Times New Roman"/>
                  <a:sym typeface="Times New Roman"/>
                </a:defRPr>
              </a:lvl1pPr>
            </a:lstStyle>
            <a:p>
              <a:r>
                <a:t>Chr 17</a:t>
              </a:r>
            </a:p>
          </p:txBody>
        </p:sp>
        <p:sp>
          <p:nvSpPr>
            <p:cNvPr id="321" name="Line"/>
            <p:cNvSpPr/>
            <p:nvPr/>
          </p:nvSpPr>
          <p:spPr>
            <a:xfrm flipV="1">
              <a:off x="789712" y="455766"/>
              <a:ext cx="794743" cy="2027923"/>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22" name="Line"/>
            <p:cNvSpPr/>
            <p:nvPr/>
          </p:nvSpPr>
          <p:spPr>
            <a:xfrm>
              <a:off x="789712" y="2486865"/>
              <a:ext cx="804804" cy="644744"/>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grpSp>
          <p:nvGrpSpPr>
            <p:cNvPr id="335" name="Group"/>
            <p:cNvGrpSpPr/>
            <p:nvPr/>
          </p:nvGrpSpPr>
          <p:grpSpPr>
            <a:xfrm>
              <a:off x="1586467" y="446238"/>
              <a:ext cx="241595" cy="2693311"/>
              <a:chOff x="0" y="0"/>
              <a:chExt cx="241594" cy="2693309"/>
            </a:xfrm>
          </p:grpSpPr>
          <p:sp>
            <p:nvSpPr>
              <p:cNvPr id="323" name="Rectangle"/>
              <p:cNvSpPr/>
              <p:nvPr/>
            </p:nvSpPr>
            <p:spPr>
              <a:xfrm>
                <a:off x="1858" y="0"/>
                <a:ext cx="239737" cy="2693310"/>
              </a:xfrm>
              <a:prstGeom prst="rect">
                <a:avLst/>
              </a:prstGeom>
              <a:gradFill flip="none" rotWithShape="1">
                <a:gsLst>
                  <a:gs pos="0">
                    <a:srgbClr val="FFFDA9"/>
                  </a:gs>
                  <a:gs pos="100000">
                    <a:srgbClr val="EAE89A"/>
                  </a:gs>
                </a:gsLst>
                <a:lin ang="0" scaled="0"/>
              </a:gra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24" name="Rectangle"/>
              <p:cNvSpPr/>
              <p:nvPr/>
            </p:nvSpPr>
            <p:spPr>
              <a:xfrm>
                <a:off x="1858" y="38112"/>
                <a:ext cx="239737" cy="41290"/>
              </a:xfrm>
              <a:prstGeom prst="rect">
                <a:avLst/>
              </a:prstGeom>
              <a:solidFill>
                <a:srgbClr val="000000"/>
              </a:soli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25" name="Rectangle"/>
              <p:cNvSpPr/>
              <p:nvPr/>
            </p:nvSpPr>
            <p:spPr>
              <a:xfrm>
                <a:off x="1858" y="120690"/>
                <a:ext cx="239737" cy="41290"/>
              </a:xfrm>
              <a:prstGeom prst="rect">
                <a:avLst/>
              </a:prstGeom>
              <a:solidFill>
                <a:srgbClr val="000000"/>
              </a:soli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26" name="Rectangle"/>
              <p:cNvSpPr/>
              <p:nvPr/>
            </p:nvSpPr>
            <p:spPr>
              <a:xfrm>
                <a:off x="1858" y="225501"/>
                <a:ext cx="239737" cy="42878"/>
              </a:xfrm>
              <a:prstGeom prst="rect">
                <a:avLst/>
              </a:prstGeom>
              <a:solidFill>
                <a:srgbClr val="000000"/>
              </a:soli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27" name="Rectangle"/>
              <p:cNvSpPr/>
              <p:nvPr/>
            </p:nvSpPr>
            <p:spPr>
              <a:xfrm>
                <a:off x="1858" y="289022"/>
                <a:ext cx="239737" cy="41290"/>
              </a:xfrm>
              <a:prstGeom prst="rect">
                <a:avLst/>
              </a:prstGeom>
              <a:solidFill>
                <a:srgbClr val="000000"/>
              </a:soli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28" name="Rectangle"/>
              <p:cNvSpPr/>
              <p:nvPr/>
            </p:nvSpPr>
            <p:spPr>
              <a:xfrm>
                <a:off x="0" y="1961225"/>
                <a:ext cx="239736" cy="41290"/>
              </a:xfrm>
              <a:prstGeom prst="rect">
                <a:avLst/>
              </a:prstGeom>
              <a:solidFill>
                <a:srgbClr val="000000"/>
              </a:soli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29" name="Rectangle"/>
              <p:cNvSpPr/>
              <p:nvPr/>
            </p:nvSpPr>
            <p:spPr>
              <a:xfrm>
                <a:off x="0" y="2099384"/>
                <a:ext cx="239736" cy="49230"/>
              </a:xfrm>
              <a:prstGeom prst="rect">
                <a:avLst/>
              </a:prstGeom>
              <a:solidFill>
                <a:srgbClr val="000000"/>
              </a:soli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30" name="Rectangle"/>
              <p:cNvSpPr/>
              <p:nvPr/>
            </p:nvSpPr>
            <p:spPr>
              <a:xfrm>
                <a:off x="1858" y="2253423"/>
                <a:ext cx="239737" cy="134984"/>
              </a:xfrm>
              <a:prstGeom prst="rect">
                <a:avLst/>
              </a:prstGeom>
              <a:solidFill>
                <a:srgbClr val="000000"/>
              </a:soli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31" name="Rectangle"/>
              <p:cNvSpPr/>
              <p:nvPr/>
            </p:nvSpPr>
            <p:spPr>
              <a:xfrm>
                <a:off x="1858" y="2436048"/>
                <a:ext cx="237878" cy="41289"/>
              </a:xfrm>
              <a:prstGeom prst="rect">
                <a:avLst/>
              </a:prstGeom>
              <a:solidFill>
                <a:srgbClr val="000000"/>
              </a:soli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32" name="Rectangle"/>
              <p:cNvSpPr/>
              <p:nvPr/>
            </p:nvSpPr>
            <p:spPr>
              <a:xfrm>
                <a:off x="1858" y="2502745"/>
                <a:ext cx="239737" cy="41290"/>
              </a:xfrm>
              <a:prstGeom prst="rect">
                <a:avLst/>
              </a:prstGeom>
              <a:solidFill>
                <a:srgbClr val="000000"/>
              </a:soli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33" name="Rectangle"/>
              <p:cNvSpPr/>
              <p:nvPr/>
            </p:nvSpPr>
            <p:spPr>
              <a:xfrm>
                <a:off x="1858" y="2569443"/>
                <a:ext cx="239737" cy="41290"/>
              </a:xfrm>
              <a:prstGeom prst="rect">
                <a:avLst/>
              </a:prstGeom>
              <a:solidFill>
                <a:srgbClr val="000000"/>
              </a:soli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34" name="Rectangle"/>
              <p:cNvSpPr/>
              <p:nvPr/>
            </p:nvSpPr>
            <p:spPr>
              <a:xfrm>
                <a:off x="1858" y="2652020"/>
                <a:ext cx="239737" cy="41290"/>
              </a:xfrm>
              <a:prstGeom prst="rect">
                <a:avLst/>
              </a:prstGeom>
              <a:solidFill>
                <a:srgbClr val="000000"/>
              </a:soli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grpSp>
        <p:sp>
          <p:nvSpPr>
            <p:cNvPr id="336" name="Chr 13"/>
            <p:cNvSpPr/>
            <p:nvPr/>
          </p:nvSpPr>
          <p:spPr>
            <a:xfrm>
              <a:off x="3082392" y="0"/>
              <a:ext cx="1092521" cy="3811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marL="39688" marR="39688">
                <a:buClr>
                  <a:srgbClr val="000000"/>
                </a:buClr>
                <a:buFont typeface="Times New Roman"/>
                <a:defRPr sz="2100">
                  <a:effectLst>
                    <a:outerShdw blurRad="12700" dist="25400" dir="2700000" rotWithShape="0">
                      <a:srgbClr val="CBCBCB"/>
                    </a:outerShdw>
                  </a:effectLst>
                  <a:latin typeface="Times New Roman"/>
                  <a:ea typeface="Times New Roman"/>
                  <a:cs typeface="Times New Roman"/>
                  <a:sym typeface="Times New Roman"/>
                </a:defRPr>
              </a:lvl1pPr>
            </a:lstStyle>
            <a:p>
              <a:r>
                <a:t>Chr 13</a:t>
              </a:r>
            </a:p>
          </p:txBody>
        </p:sp>
        <p:sp>
          <p:nvSpPr>
            <p:cNvPr id="337" name="Line"/>
            <p:cNvSpPr/>
            <p:nvPr/>
          </p:nvSpPr>
          <p:spPr>
            <a:xfrm flipV="1">
              <a:off x="3853998" y="481175"/>
              <a:ext cx="1003993" cy="822603"/>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38" name="Line"/>
            <p:cNvSpPr/>
            <p:nvPr/>
          </p:nvSpPr>
          <p:spPr>
            <a:xfrm>
              <a:off x="3866070" y="1306954"/>
              <a:ext cx="945644" cy="181989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grpSp>
          <p:nvGrpSpPr>
            <p:cNvPr id="365" name="Group"/>
            <p:cNvGrpSpPr/>
            <p:nvPr/>
          </p:nvGrpSpPr>
          <p:grpSpPr>
            <a:xfrm>
              <a:off x="4849940" y="479587"/>
              <a:ext cx="257538" cy="2706015"/>
              <a:chOff x="0" y="0"/>
              <a:chExt cx="257536" cy="2706014"/>
            </a:xfrm>
          </p:grpSpPr>
          <p:sp>
            <p:nvSpPr>
              <p:cNvPr id="339" name="Rectangle"/>
              <p:cNvSpPr/>
              <p:nvPr/>
            </p:nvSpPr>
            <p:spPr>
              <a:xfrm>
                <a:off x="0" y="0"/>
                <a:ext cx="255684" cy="2659962"/>
              </a:xfrm>
              <a:prstGeom prst="rect">
                <a:avLst/>
              </a:prstGeom>
              <a:gradFill flip="none" rotWithShape="1">
                <a:gsLst>
                  <a:gs pos="0">
                    <a:srgbClr val="FFFDA9"/>
                  </a:gs>
                  <a:gs pos="100000">
                    <a:srgbClr val="EAE89A"/>
                  </a:gs>
                </a:gsLst>
                <a:lin ang="0" scaled="0"/>
              </a:gra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40" name="Rectangle"/>
              <p:cNvSpPr/>
              <p:nvPr/>
            </p:nvSpPr>
            <p:spPr>
              <a:xfrm>
                <a:off x="64756" y="1116389"/>
                <a:ext cx="145974" cy="22867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marL="39687" marR="39687" defTabSz="171450">
                  <a:lnSpc>
                    <a:spcPct val="75000"/>
                  </a:lnSpc>
                  <a:buClr>
                    <a:srgbClr val="929292"/>
                  </a:buClr>
                  <a:buFont typeface="Helvetica"/>
                  <a:defRPr sz="1500" b="1">
                    <a:solidFill>
                      <a:srgbClr val="929292"/>
                    </a:solidFill>
                    <a:uFill>
                      <a:solidFill>
                        <a:srgbClr val="929292"/>
                      </a:solidFill>
                    </a:uFill>
                    <a:latin typeface="Helvetica"/>
                    <a:ea typeface="Helvetica"/>
                    <a:cs typeface="Helvetica"/>
                    <a:sym typeface="Helvetica"/>
                  </a:defRPr>
                </a:lvl1pPr>
              </a:lstStyle>
              <a:p>
                <a:r>
                  <a:t> </a:t>
                </a:r>
              </a:p>
            </p:txBody>
          </p:sp>
          <p:sp>
            <p:nvSpPr>
              <p:cNvPr id="341" name="Rectangle"/>
              <p:cNvSpPr/>
              <p:nvPr/>
            </p:nvSpPr>
            <p:spPr>
              <a:xfrm>
                <a:off x="66608" y="2477336"/>
                <a:ext cx="145975" cy="2286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marL="39687" marR="39687" defTabSz="171450">
                  <a:lnSpc>
                    <a:spcPct val="75000"/>
                  </a:lnSpc>
                  <a:buClr>
                    <a:srgbClr val="929292"/>
                  </a:buClr>
                  <a:buFont typeface="Helvetica"/>
                  <a:defRPr sz="1500" b="1">
                    <a:solidFill>
                      <a:srgbClr val="929292"/>
                    </a:solidFill>
                    <a:uFill>
                      <a:solidFill>
                        <a:srgbClr val="929292"/>
                      </a:solidFill>
                    </a:uFill>
                    <a:latin typeface="Helvetica"/>
                    <a:ea typeface="Helvetica"/>
                    <a:cs typeface="Helvetica"/>
                    <a:sym typeface="Helvetica"/>
                  </a:defRPr>
                </a:lvl1pPr>
              </a:lstStyle>
              <a:p>
                <a:r>
                  <a:t> </a:t>
                </a:r>
              </a:p>
            </p:txBody>
          </p:sp>
          <p:sp>
            <p:nvSpPr>
              <p:cNvPr id="342" name="Rectangle"/>
              <p:cNvSpPr/>
              <p:nvPr/>
            </p:nvSpPr>
            <p:spPr>
              <a:xfrm>
                <a:off x="72166" y="360484"/>
                <a:ext cx="145975" cy="22867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marL="39687" marR="39687" defTabSz="171450">
                  <a:lnSpc>
                    <a:spcPct val="75000"/>
                  </a:lnSpc>
                  <a:buClr>
                    <a:srgbClr val="929292"/>
                  </a:buClr>
                  <a:buFont typeface="Helvetica"/>
                  <a:defRPr sz="1500" b="1">
                    <a:solidFill>
                      <a:srgbClr val="929292"/>
                    </a:solidFill>
                    <a:uFill>
                      <a:solidFill>
                        <a:srgbClr val="929292"/>
                      </a:solidFill>
                    </a:uFill>
                    <a:latin typeface="Helvetica"/>
                    <a:ea typeface="Helvetica"/>
                    <a:cs typeface="Helvetica"/>
                    <a:sym typeface="Helvetica"/>
                  </a:defRPr>
                </a:lvl1pPr>
              </a:lstStyle>
              <a:p>
                <a:r>
                  <a:t> </a:t>
                </a:r>
              </a:p>
            </p:txBody>
          </p:sp>
          <p:sp>
            <p:nvSpPr>
              <p:cNvPr id="343" name="Line"/>
              <p:cNvSpPr/>
              <p:nvPr/>
            </p:nvSpPr>
            <p:spPr>
              <a:xfrm>
                <a:off x="0" y="2332825"/>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44" name="Line"/>
              <p:cNvSpPr/>
              <p:nvPr/>
            </p:nvSpPr>
            <p:spPr>
              <a:xfrm>
                <a:off x="0" y="2288360"/>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45" name="Line"/>
              <p:cNvSpPr/>
              <p:nvPr/>
            </p:nvSpPr>
            <p:spPr>
              <a:xfrm>
                <a:off x="0" y="2245483"/>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46" name="Line"/>
              <p:cNvSpPr/>
              <p:nvPr/>
            </p:nvSpPr>
            <p:spPr>
              <a:xfrm>
                <a:off x="0" y="2201018"/>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47" name="Line"/>
              <p:cNvSpPr/>
              <p:nvPr/>
            </p:nvSpPr>
            <p:spPr>
              <a:xfrm>
                <a:off x="0" y="2156553"/>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48" name="Line"/>
              <p:cNvSpPr/>
              <p:nvPr/>
            </p:nvSpPr>
            <p:spPr>
              <a:xfrm>
                <a:off x="0" y="2113676"/>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49" name="Line"/>
              <p:cNvSpPr/>
              <p:nvPr/>
            </p:nvSpPr>
            <p:spPr>
              <a:xfrm>
                <a:off x="0" y="2086679"/>
                <a:ext cx="255684" cy="159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50" name="Line"/>
              <p:cNvSpPr/>
              <p:nvPr/>
            </p:nvSpPr>
            <p:spPr>
              <a:xfrm>
                <a:off x="0" y="2042214"/>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51" name="Line"/>
              <p:cNvSpPr/>
              <p:nvPr/>
            </p:nvSpPr>
            <p:spPr>
              <a:xfrm>
                <a:off x="0" y="1911995"/>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52" name="Line"/>
              <p:cNvSpPr/>
              <p:nvPr/>
            </p:nvSpPr>
            <p:spPr>
              <a:xfrm>
                <a:off x="0" y="1867530"/>
                <a:ext cx="255684" cy="159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53" name="Line"/>
              <p:cNvSpPr/>
              <p:nvPr/>
            </p:nvSpPr>
            <p:spPr>
              <a:xfrm>
                <a:off x="0" y="1826242"/>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54" name="Line"/>
              <p:cNvSpPr/>
              <p:nvPr/>
            </p:nvSpPr>
            <p:spPr>
              <a:xfrm>
                <a:off x="0" y="1718255"/>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55" name="Line"/>
              <p:cNvSpPr/>
              <p:nvPr/>
            </p:nvSpPr>
            <p:spPr>
              <a:xfrm>
                <a:off x="0" y="1684906"/>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56" name="Line"/>
              <p:cNvSpPr/>
              <p:nvPr/>
            </p:nvSpPr>
            <p:spPr>
              <a:xfrm>
                <a:off x="0" y="524052"/>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57" name="Line"/>
              <p:cNvSpPr/>
              <p:nvPr/>
            </p:nvSpPr>
            <p:spPr>
              <a:xfrm>
                <a:off x="0" y="285846"/>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58" name="Line"/>
              <p:cNvSpPr/>
              <p:nvPr/>
            </p:nvSpPr>
            <p:spPr>
              <a:xfrm>
                <a:off x="0" y="247733"/>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59" name="Line"/>
              <p:cNvSpPr/>
              <p:nvPr/>
            </p:nvSpPr>
            <p:spPr>
              <a:xfrm>
                <a:off x="0" y="209620"/>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60" name="Line"/>
              <p:cNvSpPr/>
              <p:nvPr/>
            </p:nvSpPr>
            <p:spPr>
              <a:xfrm>
                <a:off x="0" y="154039"/>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61" name="Line"/>
              <p:cNvSpPr/>
              <p:nvPr/>
            </p:nvSpPr>
            <p:spPr>
              <a:xfrm>
                <a:off x="0" y="82577"/>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62" name="Line"/>
              <p:cNvSpPr/>
              <p:nvPr/>
            </p:nvSpPr>
            <p:spPr>
              <a:xfrm>
                <a:off x="0" y="46053"/>
                <a:ext cx="255684"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63" name="Line"/>
              <p:cNvSpPr/>
              <p:nvPr/>
            </p:nvSpPr>
            <p:spPr>
              <a:xfrm>
                <a:off x="1852" y="1997749"/>
                <a:ext cx="255685"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64" name="Line"/>
              <p:cNvSpPr/>
              <p:nvPr/>
            </p:nvSpPr>
            <p:spPr>
              <a:xfrm>
                <a:off x="1852" y="1954872"/>
                <a:ext cx="255685"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grpSp>
        <p:sp>
          <p:nvSpPr>
            <p:cNvPr id="366" name="BRCA1"/>
            <p:cNvSpPr/>
            <p:nvPr/>
          </p:nvSpPr>
          <p:spPr>
            <a:xfrm>
              <a:off x="1113645" y="3249122"/>
              <a:ext cx="1321701" cy="406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marL="39688" marR="39688">
                <a:buClr>
                  <a:srgbClr val="000000"/>
                </a:buClr>
                <a:buFont typeface="Times New Roman"/>
                <a:defRPr sz="2400" i="1">
                  <a:solidFill>
                    <a:srgbClr val="0433FF"/>
                  </a:solidFill>
                  <a:effectLst>
                    <a:outerShdw blurRad="12700" dist="25400" dir="2700000" rotWithShape="0">
                      <a:srgbClr val="CBCBCB"/>
                    </a:outerShdw>
                  </a:effectLst>
                  <a:latin typeface="Times New Roman"/>
                  <a:ea typeface="Times New Roman"/>
                  <a:cs typeface="Times New Roman"/>
                  <a:sym typeface="Times New Roman"/>
                </a:defRPr>
              </a:pPr>
              <a:r>
                <a:t>BRCA</a:t>
              </a:r>
              <a:r>
                <a:rPr>
                  <a:solidFill>
                    <a:srgbClr val="FF40FF"/>
                  </a:solidFill>
                </a:rPr>
                <a:t>1</a:t>
              </a:r>
            </a:p>
          </p:txBody>
        </p:sp>
        <p:sp>
          <p:nvSpPr>
            <p:cNvPr id="367" name="BRCA2"/>
            <p:cNvSpPr/>
            <p:nvPr/>
          </p:nvSpPr>
          <p:spPr>
            <a:xfrm>
              <a:off x="4302674" y="3249122"/>
              <a:ext cx="1321702" cy="406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p>
              <a:pPr marL="39688" marR="39688">
                <a:buClr>
                  <a:srgbClr val="000000"/>
                </a:buClr>
                <a:buFont typeface="Times New Roman"/>
                <a:defRPr sz="2400" i="1">
                  <a:solidFill>
                    <a:srgbClr val="0433FF"/>
                  </a:solidFill>
                  <a:effectLst>
                    <a:outerShdw blurRad="12700" dist="25400" dir="2700000" rotWithShape="0">
                      <a:srgbClr val="CBCBCB"/>
                    </a:outerShdw>
                  </a:effectLst>
                  <a:latin typeface="Times New Roman"/>
                  <a:ea typeface="Times New Roman"/>
                  <a:cs typeface="Times New Roman"/>
                  <a:sym typeface="Times New Roman"/>
                </a:defRPr>
              </a:pPr>
              <a:r>
                <a:t>BRCA</a:t>
              </a:r>
              <a:r>
                <a:rPr>
                  <a:solidFill>
                    <a:srgbClr val="FF40FF"/>
                  </a:solidFill>
                </a:rPr>
                <a:t>2</a:t>
              </a:r>
            </a:p>
          </p:txBody>
        </p:sp>
        <p:sp>
          <p:nvSpPr>
            <p:cNvPr id="368" name="Hereditary breast and ovarian cancer"/>
            <p:cNvSpPr/>
            <p:nvPr/>
          </p:nvSpPr>
          <p:spPr>
            <a:xfrm>
              <a:off x="47282" y="4267054"/>
              <a:ext cx="6036019" cy="431947"/>
            </a:xfrm>
            <a:prstGeom prst="rect">
              <a:avLst/>
            </a:prstGeom>
            <a:solidFill>
              <a:srgbClr val="0080FF"/>
            </a:solidFill>
            <a:ln w="254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lvl1pPr marL="39688" marR="39688">
                <a:buClr>
                  <a:srgbClr val="000000"/>
                </a:buClr>
                <a:buFont typeface="Times New Roman"/>
                <a:defRPr sz="2400">
                  <a:solidFill>
                    <a:srgbClr val="FFFFFF"/>
                  </a:solidFill>
                  <a:effectLst>
                    <a:outerShdw blurRad="12700" dist="25400" dir="2700000" rotWithShape="0">
                      <a:srgbClr val="FFFFFF"/>
                    </a:outerShdw>
                  </a:effectLst>
                  <a:latin typeface="Times New Roman"/>
                  <a:ea typeface="Times New Roman"/>
                  <a:cs typeface="Times New Roman"/>
                  <a:sym typeface="Times New Roman"/>
                </a:defRPr>
              </a:lvl1pPr>
            </a:lstStyle>
            <a:p>
              <a:r>
                <a:t>Hereditary breast and ovarian cancer</a:t>
              </a:r>
            </a:p>
          </p:txBody>
        </p:sp>
        <p:sp>
          <p:nvSpPr>
            <p:cNvPr id="369" name="Shape"/>
            <p:cNvSpPr/>
            <p:nvPr/>
          </p:nvSpPr>
          <p:spPr>
            <a:xfrm>
              <a:off x="1425506" y="3700124"/>
              <a:ext cx="635953" cy="500233"/>
            </a:xfrm>
            <a:custGeom>
              <a:avLst/>
              <a:gdLst/>
              <a:ahLst/>
              <a:cxnLst>
                <a:cxn ang="0">
                  <a:pos x="wd2" y="hd2"/>
                </a:cxn>
                <a:cxn ang="5400000">
                  <a:pos x="wd2" y="hd2"/>
                </a:cxn>
                <a:cxn ang="10800000">
                  <a:pos x="wd2" y="hd2"/>
                </a:cxn>
                <a:cxn ang="16200000">
                  <a:pos x="wd2" y="hd2"/>
                </a:cxn>
              </a:cxnLst>
              <a:rect l="0" t="0" r="r" b="b"/>
              <a:pathLst>
                <a:path w="21600" h="21600" extrusionOk="0">
                  <a:moveTo>
                    <a:pt x="0" y="12411"/>
                  </a:moveTo>
                  <a:lnTo>
                    <a:pt x="5101" y="12411"/>
                  </a:lnTo>
                  <a:lnTo>
                    <a:pt x="5101" y="0"/>
                  </a:lnTo>
                  <a:lnTo>
                    <a:pt x="16499" y="0"/>
                  </a:lnTo>
                  <a:lnTo>
                    <a:pt x="16499" y="12411"/>
                  </a:lnTo>
                  <a:lnTo>
                    <a:pt x="21600" y="12411"/>
                  </a:lnTo>
                  <a:lnTo>
                    <a:pt x="10769" y="21600"/>
                  </a:lnTo>
                  <a:lnTo>
                    <a:pt x="0" y="12411"/>
                  </a:lnTo>
                </a:path>
              </a:pathLst>
            </a:custGeom>
            <a:gradFill flip="none" rotWithShape="1">
              <a:gsLst>
                <a:gs pos="0">
                  <a:srgbClr val="00F9C6"/>
                </a:gs>
                <a:gs pos="100000">
                  <a:srgbClr val="008D6F"/>
                </a:gs>
              </a:gsLst>
              <a:lin ang="16200000" scaled="0"/>
            </a:gra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sp>
          <p:nvSpPr>
            <p:cNvPr id="370" name="Shape"/>
            <p:cNvSpPr/>
            <p:nvPr/>
          </p:nvSpPr>
          <p:spPr>
            <a:xfrm>
              <a:off x="4680932" y="3700124"/>
              <a:ext cx="637959" cy="500233"/>
            </a:xfrm>
            <a:custGeom>
              <a:avLst/>
              <a:gdLst/>
              <a:ahLst/>
              <a:cxnLst>
                <a:cxn ang="0">
                  <a:pos x="wd2" y="hd2"/>
                </a:cxn>
                <a:cxn ang="5400000">
                  <a:pos x="wd2" y="hd2"/>
                </a:cxn>
                <a:cxn ang="10800000">
                  <a:pos x="wd2" y="hd2"/>
                </a:cxn>
                <a:cxn ang="16200000">
                  <a:pos x="wd2" y="hd2"/>
                </a:cxn>
              </a:cxnLst>
              <a:rect l="0" t="0" r="r" b="b"/>
              <a:pathLst>
                <a:path w="21600" h="21600" extrusionOk="0">
                  <a:moveTo>
                    <a:pt x="0" y="12411"/>
                  </a:moveTo>
                  <a:lnTo>
                    <a:pt x="5101" y="12411"/>
                  </a:lnTo>
                  <a:lnTo>
                    <a:pt x="5101" y="0"/>
                  </a:lnTo>
                  <a:lnTo>
                    <a:pt x="16499" y="0"/>
                  </a:lnTo>
                  <a:lnTo>
                    <a:pt x="16499" y="12411"/>
                  </a:lnTo>
                  <a:lnTo>
                    <a:pt x="21600" y="12411"/>
                  </a:lnTo>
                  <a:lnTo>
                    <a:pt x="10769" y="21600"/>
                  </a:lnTo>
                  <a:lnTo>
                    <a:pt x="0" y="12411"/>
                  </a:lnTo>
                </a:path>
              </a:pathLst>
            </a:custGeom>
            <a:gradFill flip="none" rotWithShape="1">
              <a:gsLst>
                <a:gs pos="0">
                  <a:srgbClr val="00F9C6"/>
                </a:gs>
                <a:gs pos="100000">
                  <a:srgbClr val="008D6F"/>
                </a:gs>
              </a:gsLst>
              <a:lin ang="16200000" scaled="0"/>
            </a:gradFill>
            <a:ln w="12700" cap="flat">
              <a:noFill/>
              <a:round/>
            </a:ln>
            <a:effectLst/>
          </p:spPr>
          <p:txBody>
            <a:bodyPr wrap="square" lIns="38100" tIns="38100" rIns="38100" bIns="38100" numCol="1" anchor="ctr">
              <a:noAutofit/>
            </a:bodyPr>
            <a:lstStyle/>
            <a:p>
              <a:pPr>
                <a:defRPr sz="2400">
                  <a:solidFill>
                    <a:srgbClr val="FFFFFF"/>
                  </a:solidFill>
                </a:defRPr>
              </a:pPr>
              <a:endParaRPr/>
            </a:p>
          </p:txBody>
        </p:sp>
        <p:grpSp>
          <p:nvGrpSpPr>
            <p:cNvPr id="374" name="Group"/>
            <p:cNvGrpSpPr/>
            <p:nvPr/>
          </p:nvGrpSpPr>
          <p:grpSpPr>
            <a:xfrm>
              <a:off x="332987" y="538344"/>
              <a:ext cx="428558" cy="2698075"/>
              <a:chOff x="0" y="0"/>
              <a:chExt cx="428557" cy="2698074"/>
            </a:xfrm>
          </p:grpSpPr>
          <p:pic>
            <p:nvPicPr>
              <p:cNvPr id="371" name="image.pdf" descr="image.pdf"/>
              <p:cNvPicPr>
                <a:picLocks/>
              </p:cNvPicPr>
              <p:nvPr/>
            </p:nvPicPr>
            <p:blipFill>
              <a:blip r:embed="rId3">
                <a:extLst/>
              </a:blip>
              <a:stretch>
                <a:fillRect/>
              </a:stretch>
            </p:blipFill>
            <p:spPr>
              <a:xfrm>
                <a:off x="0" y="0"/>
                <a:ext cx="428558" cy="2698075"/>
              </a:xfrm>
              <a:prstGeom prst="rect">
                <a:avLst/>
              </a:prstGeom>
              <a:ln w="12700" cap="flat">
                <a:noFill/>
                <a:miter lim="400000"/>
              </a:ln>
              <a:effectLst/>
            </p:spPr>
          </p:pic>
          <p:sp>
            <p:nvSpPr>
              <p:cNvPr id="372" name="Line"/>
              <p:cNvSpPr/>
              <p:nvPr/>
            </p:nvSpPr>
            <p:spPr>
              <a:xfrm>
                <a:off x="38959" y="1035399"/>
                <a:ext cx="339508"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73" name="Line"/>
              <p:cNvSpPr/>
              <p:nvPr/>
            </p:nvSpPr>
            <p:spPr>
              <a:xfrm>
                <a:off x="38959" y="700324"/>
                <a:ext cx="339508"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grpSp>
        <p:grpSp>
          <p:nvGrpSpPr>
            <p:cNvPr id="379" name="Group"/>
            <p:cNvGrpSpPr/>
            <p:nvPr/>
          </p:nvGrpSpPr>
          <p:grpSpPr>
            <a:xfrm>
              <a:off x="3445560" y="566929"/>
              <a:ext cx="414474" cy="2625025"/>
              <a:chOff x="0" y="0"/>
              <a:chExt cx="414473" cy="2625024"/>
            </a:xfrm>
          </p:grpSpPr>
          <p:sp>
            <p:nvSpPr>
              <p:cNvPr id="375" name="Rectangle"/>
              <p:cNvSpPr/>
              <p:nvPr/>
            </p:nvSpPr>
            <p:spPr>
              <a:xfrm>
                <a:off x="76203" y="88930"/>
                <a:ext cx="230471" cy="188977"/>
              </a:xfrm>
              <a:prstGeom prst="rect">
                <a:avLst/>
              </a:prstGeom>
              <a:solidFill>
                <a:srgbClr val="000000"/>
              </a:solidFill>
              <a:ln w="12700" cap="flat">
                <a:noFill/>
                <a:miter lim="400000"/>
              </a:ln>
              <a:effectLst/>
            </p:spPr>
            <p:txBody>
              <a:bodyPr wrap="square" lIns="38100" tIns="38100" rIns="38100" bIns="38100" numCol="1" anchor="ctr">
                <a:noAutofit/>
              </a:bodyPr>
              <a:lstStyle/>
              <a:p>
                <a:pPr>
                  <a:defRPr sz="2400">
                    <a:solidFill>
                      <a:srgbClr val="FFFFFF"/>
                    </a:solidFill>
                  </a:defRPr>
                </a:pPr>
                <a:endParaRPr/>
              </a:p>
            </p:txBody>
          </p:sp>
          <p:pic>
            <p:nvPicPr>
              <p:cNvPr id="376" name="image.pdf" descr="image.pdf"/>
              <p:cNvPicPr>
                <a:picLocks/>
              </p:cNvPicPr>
              <p:nvPr/>
            </p:nvPicPr>
            <p:blipFill>
              <a:blip r:embed="rId4">
                <a:extLst/>
              </a:blip>
              <a:stretch>
                <a:fillRect/>
              </a:stretch>
            </p:blipFill>
            <p:spPr>
              <a:xfrm>
                <a:off x="0" y="0"/>
                <a:ext cx="414474" cy="2625025"/>
              </a:xfrm>
              <a:prstGeom prst="rect">
                <a:avLst/>
              </a:prstGeom>
              <a:ln w="12700" cap="flat">
                <a:noFill/>
                <a:miter lim="400000"/>
              </a:ln>
              <a:effectLst/>
            </p:spPr>
          </p:pic>
          <p:sp>
            <p:nvSpPr>
              <p:cNvPr id="377" name="Line"/>
              <p:cNvSpPr/>
              <p:nvPr/>
            </p:nvSpPr>
            <p:spPr>
              <a:xfrm>
                <a:off x="26020" y="644742"/>
                <a:ext cx="338271" cy="1589"/>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378" name="Line"/>
              <p:cNvSpPr/>
              <p:nvPr/>
            </p:nvSpPr>
            <p:spPr>
              <a:xfrm>
                <a:off x="26020" y="416065"/>
                <a:ext cx="338271" cy="1589"/>
              </a:xfrm>
              <a:prstGeom prst="line">
                <a:avLst/>
              </a:prstGeom>
              <a:noFill/>
              <a:ln w="25400" cap="flat">
                <a:solidFill>
                  <a:srgbClr val="CBCBCB"/>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gr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atterns of inheritance: Definition"/>
          <p:cNvSpPr>
            <a:spLocks noGrp="1"/>
          </p:cNvSpPr>
          <p:nvPr>
            <p:ph type="title"/>
          </p:nvPr>
        </p:nvSpPr>
        <p:spPr>
          <a:xfrm>
            <a:off x="457200" y="0"/>
            <a:ext cx="8229600" cy="1692275"/>
          </a:xfrm>
          <a:prstGeom prst="rect">
            <a:avLst/>
          </a:prstGeom>
        </p:spPr>
        <p:txBody>
          <a:bodyPr/>
          <a:lstStyle>
            <a:lvl1pPr>
              <a:defRPr sz="4000">
                <a:latin typeface="Comic Sans MS"/>
                <a:ea typeface="Comic Sans MS"/>
                <a:cs typeface="Comic Sans MS"/>
                <a:sym typeface="Comic Sans MS"/>
              </a:defRPr>
            </a:lvl1pPr>
          </a:lstStyle>
          <a:p>
            <a:r>
              <a:t>Patterns of inheritance: Definition</a:t>
            </a:r>
          </a:p>
        </p:txBody>
      </p:sp>
      <p:sp>
        <p:nvSpPr>
          <p:cNvPr id="41" name="Its the manner in which a particular genetic trait or disorder is passed from one generation to the next.…"/>
          <p:cNvSpPr>
            <a:spLocks noGrp="1"/>
          </p:cNvSpPr>
          <p:nvPr>
            <p:ph type="body" idx="1"/>
          </p:nvPr>
        </p:nvSpPr>
        <p:spPr>
          <a:xfrm>
            <a:off x="355600" y="1638300"/>
            <a:ext cx="8102600" cy="5041900"/>
          </a:xfrm>
          <a:prstGeom prst="rect">
            <a:avLst/>
          </a:prstGeom>
        </p:spPr>
        <p:txBody>
          <a:bodyPr/>
          <a:lstStyle/>
          <a:p>
            <a:pPr marL="383540" indent="-342900">
              <a:buClr>
                <a:srgbClr val="000000"/>
              </a:buClr>
              <a:buSzPct val="100000"/>
              <a:buFont typeface="Comic Sans MS"/>
              <a:defRPr>
                <a:latin typeface="Comic Sans MS"/>
                <a:ea typeface="Comic Sans MS"/>
                <a:cs typeface="Comic Sans MS"/>
                <a:sym typeface="Comic Sans MS"/>
              </a:defRPr>
            </a:pPr>
            <a:r>
              <a:t>Its the manner in which a </a:t>
            </a:r>
            <a:r>
              <a:rPr>
                <a:solidFill>
                  <a:srgbClr val="0096FF"/>
                </a:solidFill>
              </a:rPr>
              <a:t>particular genetic trait</a:t>
            </a:r>
            <a:r>
              <a:t> or </a:t>
            </a:r>
            <a:r>
              <a:rPr>
                <a:solidFill>
                  <a:srgbClr val="0096FF"/>
                </a:solidFill>
              </a:rPr>
              <a:t>disorder</a:t>
            </a:r>
            <a:r>
              <a:t> </a:t>
            </a:r>
            <a:r>
              <a:rPr>
                <a:solidFill>
                  <a:srgbClr val="FF2600"/>
                </a:solidFill>
              </a:rPr>
              <a:t>is passed from one</a:t>
            </a:r>
            <a:r>
              <a:t> </a:t>
            </a:r>
            <a:r>
              <a:rPr>
                <a:solidFill>
                  <a:srgbClr val="0096FF"/>
                </a:solidFill>
                <a:uFill>
                  <a:solidFill>
                    <a:srgbClr val="0096FF"/>
                  </a:solidFill>
                </a:uFill>
              </a:rPr>
              <a:t>generation</a:t>
            </a:r>
            <a:r>
              <a:t> to </a:t>
            </a:r>
            <a:r>
              <a:rPr>
                <a:solidFill>
                  <a:srgbClr val="0096FF"/>
                </a:solidFill>
                <a:uFill>
                  <a:solidFill>
                    <a:srgbClr val="0096FF"/>
                  </a:solidFill>
                </a:uFill>
              </a:rPr>
              <a:t>the next</a:t>
            </a:r>
            <a:r>
              <a:t>. </a:t>
            </a:r>
          </a:p>
          <a:p>
            <a:pPr marL="383540" indent="-342900">
              <a:lnSpc>
                <a:spcPct val="1000"/>
              </a:lnSpc>
              <a:buClr>
                <a:srgbClr val="000000"/>
              </a:buClr>
              <a:buSzPct val="100000"/>
              <a:buFont typeface="Comic Sans MS"/>
              <a:defRPr>
                <a:latin typeface="Comic Sans MS"/>
                <a:ea typeface="Comic Sans MS"/>
                <a:cs typeface="Comic Sans MS"/>
                <a:sym typeface="Comic Sans MS"/>
              </a:defRPr>
            </a:pPr>
            <a:r>
              <a:t>Examples: </a:t>
            </a:r>
          </a:p>
          <a:p>
            <a:pPr marL="783590" lvl="1" indent="-285750">
              <a:lnSpc>
                <a:spcPct val="30000"/>
              </a:lnSpc>
              <a:buClr>
                <a:srgbClr val="000000"/>
              </a:buClr>
              <a:buSzPct val="100000"/>
              <a:buFont typeface="Comic Sans MS"/>
              <a:defRPr>
                <a:latin typeface="Comic Sans MS"/>
                <a:ea typeface="Comic Sans MS"/>
                <a:cs typeface="Comic Sans MS"/>
                <a:sym typeface="Comic Sans MS"/>
              </a:defRPr>
            </a:pPr>
            <a:r>
              <a:t>Autosomal dominant, </a:t>
            </a:r>
          </a:p>
          <a:p>
            <a:pPr marL="783590" lvl="1" indent="-285750">
              <a:lnSpc>
                <a:spcPct val="30000"/>
              </a:lnSpc>
              <a:buClr>
                <a:srgbClr val="000000"/>
              </a:buClr>
              <a:buSzPct val="100000"/>
              <a:buFont typeface="Comic Sans MS"/>
              <a:defRPr>
                <a:latin typeface="Comic Sans MS"/>
                <a:ea typeface="Comic Sans MS"/>
                <a:cs typeface="Comic Sans MS"/>
                <a:sym typeface="Comic Sans MS"/>
              </a:defRPr>
            </a:pPr>
            <a:r>
              <a:t>autosomal recessive, </a:t>
            </a:r>
          </a:p>
          <a:p>
            <a:pPr marL="783590" lvl="1" indent="-285750">
              <a:lnSpc>
                <a:spcPct val="30000"/>
              </a:lnSpc>
              <a:buClr>
                <a:srgbClr val="000000"/>
              </a:buClr>
              <a:buSzPct val="100000"/>
              <a:buFont typeface="Comic Sans MS"/>
              <a:defRPr>
                <a:latin typeface="Comic Sans MS"/>
                <a:ea typeface="Comic Sans MS"/>
                <a:cs typeface="Comic Sans MS"/>
                <a:sym typeface="Comic Sans MS"/>
              </a:defRPr>
            </a:pPr>
            <a:r>
              <a:t>X-linked dominant, </a:t>
            </a:r>
          </a:p>
          <a:p>
            <a:pPr marL="783590" lvl="1" indent="-285750">
              <a:lnSpc>
                <a:spcPct val="30000"/>
              </a:lnSpc>
              <a:buClr>
                <a:srgbClr val="000000"/>
              </a:buClr>
              <a:buSzPct val="100000"/>
              <a:buFont typeface="Comic Sans MS"/>
              <a:defRPr>
                <a:latin typeface="Comic Sans MS"/>
                <a:ea typeface="Comic Sans MS"/>
                <a:cs typeface="Comic Sans MS"/>
                <a:sym typeface="Comic Sans MS"/>
              </a:defRPr>
            </a:pPr>
            <a:r>
              <a:t>X-linked recessive, </a:t>
            </a:r>
          </a:p>
          <a:p>
            <a:pPr marL="783590" lvl="1" indent="-285750">
              <a:lnSpc>
                <a:spcPct val="30000"/>
              </a:lnSpc>
              <a:buClr>
                <a:srgbClr val="000000"/>
              </a:buClr>
              <a:buSzPct val="100000"/>
              <a:buFont typeface="Comic Sans MS"/>
              <a:defRPr>
                <a:latin typeface="Comic Sans MS"/>
                <a:ea typeface="Comic Sans MS"/>
                <a:cs typeface="Comic Sans MS"/>
                <a:sym typeface="Comic Sans MS"/>
              </a:defRPr>
            </a:pPr>
            <a:r>
              <a:t>multifactorail, and </a:t>
            </a:r>
          </a:p>
          <a:p>
            <a:pPr marL="783590" lvl="1" indent="-285750">
              <a:lnSpc>
                <a:spcPct val="30000"/>
              </a:lnSpc>
              <a:buClr>
                <a:srgbClr val="000000"/>
              </a:buClr>
              <a:buSzPct val="100000"/>
              <a:buFont typeface="Comic Sans MS"/>
              <a:defRPr>
                <a:latin typeface="Comic Sans MS"/>
                <a:ea typeface="Comic Sans MS"/>
                <a:cs typeface="Comic Sans MS"/>
                <a:sym typeface="Comic Sans MS"/>
              </a:defRPr>
            </a:pPr>
            <a:r>
              <a:t>mitochondrial inheritance.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Different mutations in the same gene can produce a wide range of effects. In cystic fibrosis, for instance, the gene that controls mucus production can have more than 300 different mutations; some cause severe symptoms; some, mild symptoms; and some, no symptoms at all."/>
          <p:cNvSpPr>
            <a:spLocks noGrp="1"/>
          </p:cNvSpPr>
          <p:nvPr>
            <p:ph type="body" idx="1"/>
          </p:nvPr>
        </p:nvSpPr>
        <p:spPr>
          <a:xfrm>
            <a:off x="368300" y="0"/>
            <a:ext cx="8648700" cy="3352800"/>
          </a:xfrm>
          <a:prstGeom prst="rect">
            <a:avLst/>
          </a:prstGeom>
        </p:spPr>
        <p:txBody>
          <a:bodyPr/>
          <a:lstStyle/>
          <a:p>
            <a:pPr marL="383540" indent="-342900">
              <a:buClr>
                <a:srgbClr val="000000"/>
              </a:buClr>
              <a:buSzPct val="100000"/>
              <a:buFont typeface="Comic Sans MS"/>
              <a:defRPr sz="2600">
                <a:latin typeface="Comic Sans MS"/>
                <a:ea typeface="Comic Sans MS"/>
                <a:cs typeface="Comic Sans MS"/>
                <a:sym typeface="Comic Sans MS"/>
              </a:defRPr>
            </a:pPr>
            <a:r>
              <a:rPr>
                <a:solidFill>
                  <a:srgbClr val="0433FF"/>
                </a:solidFill>
              </a:rPr>
              <a:t>Different mutations </a:t>
            </a:r>
            <a:r>
              <a:t>in the </a:t>
            </a:r>
            <a:r>
              <a:rPr>
                <a:solidFill>
                  <a:srgbClr val="0433FF"/>
                </a:solidFill>
              </a:rPr>
              <a:t>same gene</a:t>
            </a:r>
            <a:r>
              <a:t> can produce a </a:t>
            </a:r>
            <a:r>
              <a:rPr>
                <a:solidFill>
                  <a:srgbClr val="0433FF"/>
                </a:solidFill>
              </a:rPr>
              <a:t>wide</a:t>
            </a:r>
            <a:r>
              <a:t> range of </a:t>
            </a:r>
            <a:r>
              <a:rPr>
                <a:solidFill>
                  <a:srgbClr val="0433FF"/>
                </a:solidFill>
              </a:rPr>
              <a:t>effects</a:t>
            </a:r>
            <a:r>
              <a:t>. In</a:t>
            </a:r>
            <a:r>
              <a:rPr>
                <a:solidFill>
                  <a:srgbClr val="FF40FF"/>
                </a:solidFill>
              </a:rPr>
              <a:t> </a:t>
            </a:r>
            <a:r>
              <a:rPr>
                <a:solidFill>
                  <a:srgbClr val="FF2600"/>
                </a:solidFill>
              </a:rPr>
              <a:t>cystic fibrosis</a:t>
            </a:r>
            <a:r>
              <a:rPr>
                <a:solidFill>
                  <a:srgbClr val="941751"/>
                </a:solidFill>
              </a:rPr>
              <a:t>,</a:t>
            </a:r>
            <a:r>
              <a:t> for instance, the gene that controls mucus production can have more than </a:t>
            </a:r>
            <a:r>
              <a:rPr>
                <a:solidFill>
                  <a:srgbClr val="0433FF"/>
                </a:solidFill>
              </a:rPr>
              <a:t>300 different mutations</a:t>
            </a:r>
            <a:r>
              <a:t>; </a:t>
            </a:r>
            <a:r>
              <a:rPr>
                <a:solidFill>
                  <a:srgbClr val="9437FF"/>
                </a:solidFill>
              </a:rPr>
              <a:t>some cause severe symptoms;</a:t>
            </a:r>
            <a:r>
              <a:t> </a:t>
            </a:r>
            <a:r>
              <a:rPr>
                <a:solidFill>
                  <a:srgbClr val="FF40FF"/>
                </a:solidFill>
              </a:rPr>
              <a:t>some, mild symptoms</a:t>
            </a:r>
            <a:r>
              <a:t>; and </a:t>
            </a:r>
            <a:r>
              <a:rPr>
                <a:solidFill>
                  <a:srgbClr val="531B93"/>
                </a:solidFill>
              </a:rPr>
              <a:t>some, no symptoms at all</a:t>
            </a:r>
            <a:r>
              <a:t>.</a:t>
            </a:r>
          </a:p>
        </p:txBody>
      </p:sp>
      <p:pic>
        <p:nvPicPr>
          <p:cNvPr id="385" name="flawed.png" descr="flawed.png"/>
          <p:cNvPicPr>
            <a:picLocks/>
          </p:cNvPicPr>
          <p:nvPr/>
        </p:nvPicPr>
        <p:blipFill>
          <a:blip r:embed="rId2">
            <a:extLst/>
          </a:blip>
          <a:stretch>
            <a:fillRect/>
          </a:stretch>
        </p:blipFill>
        <p:spPr>
          <a:xfrm>
            <a:off x="317500" y="3057525"/>
            <a:ext cx="8407400" cy="33528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1"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Autosomal Recessive disorder"/>
          <p:cNvSpPr/>
          <p:nvPr/>
        </p:nvSpPr>
        <p:spPr>
          <a:xfrm>
            <a:off x="190500" y="419100"/>
            <a:ext cx="8470900" cy="8509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spcBef>
                <a:spcPts val="1800"/>
              </a:spcBef>
              <a:buClr>
                <a:srgbClr val="000000"/>
              </a:buClr>
              <a:buFont typeface="Comic Sans MS"/>
              <a:defRPr sz="4400">
                <a:latin typeface="Comic Sans MS"/>
                <a:ea typeface="Comic Sans MS"/>
                <a:cs typeface="Comic Sans MS"/>
                <a:sym typeface="Comic Sans MS"/>
              </a:defRPr>
            </a:lvl1pPr>
          </a:lstStyle>
          <a:p>
            <a:pPr>
              <a:defRPr sz="2800">
                <a:latin typeface="+mn-lt"/>
                <a:ea typeface="+mn-ea"/>
                <a:cs typeface="+mn-cs"/>
                <a:sym typeface="Gill Sans Light"/>
              </a:defRPr>
            </a:pPr>
            <a:r>
              <a:rPr sz="4400">
                <a:latin typeface="Comic Sans MS"/>
                <a:ea typeface="Comic Sans MS"/>
                <a:cs typeface="Comic Sans MS"/>
                <a:sym typeface="Comic Sans MS"/>
              </a:rPr>
              <a:t>Autosomal Recessive disorder</a:t>
            </a:r>
          </a:p>
        </p:txBody>
      </p:sp>
      <p:sp>
        <p:nvSpPr>
          <p:cNvPr id="388" name="Galactosemia…"/>
          <p:cNvSpPr>
            <a:spLocks noGrp="1"/>
          </p:cNvSpPr>
          <p:nvPr>
            <p:ph type="body" idx="1"/>
          </p:nvPr>
        </p:nvSpPr>
        <p:spPr>
          <a:xfrm>
            <a:off x="4048125" y="1371600"/>
            <a:ext cx="5029200" cy="5321300"/>
          </a:xfrm>
          <a:prstGeom prst="rect">
            <a:avLst/>
          </a:prstGeom>
        </p:spPr>
        <p:txBody>
          <a:bodyPr/>
          <a:lstStyle/>
          <a:p>
            <a:pPr marL="383540" indent="-342900">
              <a:lnSpc>
                <a:spcPct val="80000"/>
              </a:lnSpc>
              <a:buClr>
                <a:srgbClr val="000000"/>
              </a:buClr>
              <a:buSzPct val="100000"/>
              <a:buFont typeface="Comic Sans MS"/>
              <a:defRPr sz="2800" b="1">
                <a:solidFill>
                  <a:srgbClr val="FF2600"/>
                </a:solidFill>
                <a:latin typeface="Comic Sans MS"/>
                <a:ea typeface="Comic Sans MS"/>
                <a:cs typeface="Comic Sans MS"/>
                <a:sym typeface="Comic Sans MS"/>
              </a:defRPr>
            </a:pPr>
            <a:r>
              <a:rPr dirty="0" err="1">
                <a:solidFill>
                  <a:schemeClr val="accent5">
                    <a:lumMod val="60000"/>
                    <a:lumOff val="40000"/>
                  </a:schemeClr>
                </a:solidFill>
              </a:rPr>
              <a:t>Galacto</a:t>
            </a:r>
            <a:r>
              <a:rPr dirty="0" err="1">
                <a:solidFill>
                  <a:schemeClr val="accent5">
                    <a:lumMod val="60000"/>
                    <a:lumOff val="40000"/>
                  </a:schemeClr>
                </a:solidFill>
              </a:rPr>
              <a:t>semia</a:t>
            </a:r>
            <a:endParaRPr dirty="0">
              <a:solidFill>
                <a:schemeClr val="accent5">
                  <a:lumMod val="60000"/>
                  <a:lumOff val="40000"/>
                </a:schemeClr>
              </a:solidFill>
            </a:endParaRPr>
          </a:p>
          <a:p>
            <a:pPr marL="383540" indent="-342900">
              <a:lnSpc>
                <a:spcPct val="80000"/>
              </a:lnSpc>
              <a:buClr>
                <a:srgbClr val="000000"/>
              </a:buClr>
              <a:buSzPct val="100000"/>
              <a:buFont typeface="Comic Sans MS"/>
              <a:defRPr sz="2800">
                <a:latin typeface="Comic Sans MS"/>
                <a:ea typeface="Comic Sans MS"/>
                <a:cs typeface="Comic Sans MS"/>
                <a:sym typeface="Comic Sans MS"/>
              </a:defRPr>
            </a:pPr>
            <a:r>
              <a:rPr dirty="0"/>
              <a:t>An infant is unable to </a:t>
            </a:r>
            <a:r>
              <a:rPr dirty="0">
                <a:solidFill>
                  <a:srgbClr val="0433FF"/>
                </a:solidFill>
              </a:rPr>
              <a:t>metabolize </a:t>
            </a:r>
            <a:r>
              <a:rPr dirty="0" err="1" smtClean="0">
                <a:solidFill>
                  <a:srgbClr val="0433FF"/>
                </a:solidFill>
              </a:rPr>
              <a:t>galactose</a:t>
            </a:r>
            <a:endParaRPr dirty="0">
              <a:solidFill>
                <a:srgbClr val="0433FF"/>
              </a:solidFill>
            </a:endParaRPr>
          </a:p>
        </p:txBody>
      </p:sp>
      <p:pic>
        <p:nvPicPr>
          <p:cNvPr id="389" name="Galactosemia.jpg" descr="Galactosemia.jpg"/>
          <p:cNvPicPr>
            <a:picLocks/>
          </p:cNvPicPr>
          <p:nvPr/>
        </p:nvPicPr>
        <p:blipFill>
          <a:blip r:embed="rId2">
            <a:extLst/>
          </a:blip>
          <a:stretch>
            <a:fillRect/>
          </a:stretch>
        </p:blipFill>
        <p:spPr>
          <a:xfrm>
            <a:off x="190500" y="1611312"/>
            <a:ext cx="3492500" cy="46863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8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1"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Autosomal Recessive disorder"/>
          <p:cNvSpPr/>
          <p:nvPr/>
        </p:nvSpPr>
        <p:spPr>
          <a:xfrm>
            <a:off x="292100" y="393700"/>
            <a:ext cx="8547100" cy="8509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spcBef>
                <a:spcPts val="1800"/>
              </a:spcBef>
              <a:buClr>
                <a:srgbClr val="000000"/>
              </a:buClr>
              <a:buFont typeface="Comic Sans MS"/>
              <a:defRPr sz="4400">
                <a:latin typeface="Comic Sans MS"/>
                <a:ea typeface="Comic Sans MS"/>
                <a:cs typeface="Comic Sans MS"/>
                <a:sym typeface="Comic Sans MS"/>
              </a:defRPr>
            </a:lvl1pPr>
          </a:lstStyle>
          <a:p>
            <a:pPr>
              <a:defRPr sz="2800">
                <a:latin typeface="+mn-lt"/>
                <a:ea typeface="+mn-ea"/>
                <a:cs typeface="+mn-cs"/>
                <a:sym typeface="Gill Sans Light"/>
              </a:defRPr>
            </a:pPr>
            <a:r>
              <a:rPr sz="4400">
                <a:latin typeface="Comic Sans MS"/>
                <a:ea typeface="Comic Sans MS"/>
                <a:cs typeface="Comic Sans MS"/>
                <a:sym typeface="Comic Sans MS"/>
              </a:rPr>
              <a:t>Autosomal Recessive disorder</a:t>
            </a:r>
          </a:p>
        </p:txBody>
      </p:sp>
      <p:sp>
        <p:nvSpPr>
          <p:cNvPr id="392" name="Cystic fibrosis (CF)…"/>
          <p:cNvSpPr>
            <a:spLocks noGrp="1"/>
          </p:cNvSpPr>
          <p:nvPr>
            <p:ph type="body" sz="half" idx="1"/>
          </p:nvPr>
        </p:nvSpPr>
        <p:spPr>
          <a:xfrm>
            <a:off x="4737100" y="1663700"/>
            <a:ext cx="4127500" cy="4610100"/>
          </a:xfrm>
          <a:prstGeom prst="rect">
            <a:avLst/>
          </a:prstGeom>
        </p:spPr>
        <p:txBody>
          <a:bodyPr/>
          <a:lstStyle/>
          <a:p>
            <a:pPr marL="383540" indent="-342900">
              <a:lnSpc>
                <a:spcPct val="80000"/>
              </a:lnSpc>
              <a:buClr>
                <a:srgbClr val="000000"/>
              </a:buClr>
              <a:buSzPct val="100000"/>
              <a:buFont typeface="Comic Sans MS"/>
              <a:defRPr sz="2800" b="1">
                <a:solidFill>
                  <a:srgbClr val="FF2600"/>
                </a:solidFill>
                <a:latin typeface="Comic Sans MS"/>
                <a:ea typeface="Comic Sans MS"/>
                <a:cs typeface="Comic Sans MS"/>
                <a:sym typeface="Comic Sans MS"/>
              </a:defRPr>
            </a:pPr>
            <a:r>
              <a:rPr dirty="0"/>
              <a:t>Cystic fibrosis (</a:t>
            </a:r>
            <a:r>
              <a:rPr dirty="0" smtClean="0">
                <a:solidFill>
                  <a:srgbClr val="FF40FF"/>
                </a:solidFill>
              </a:rPr>
              <a:t>CF</a:t>
            </a:r>
            <a:r>
              <a:rPr lang="ar-SA" dirty="0" smtClean="0"/>
              <a:t>(</a:t>
            </a:r>
            <a:endParaRPr dirty="0"/>
          </a:p>
        </p:txBody>
      </p:sp>
      <p:pic>
        <p:nvPicPr>
          <p:cNvPr id="393" name="Cystic fibrosis.jpg" descr="Cystic fibrosis.jpg"/>
          <p:cNvPicPr>
            <a:picLocks/>
          </p:cNvPicPr>
          <p:nvPr/>
        </p:nvPicPr>
        <p:blipFill>
          <a:blip r:embed="rId2">
            <a:extLst/>
          </a:blip>
          <a:stretch>
            <a:fillRect/>
          </a:stretch>
        </p:blipFill>
        <p:spPr>
          <a:xfrm>
            <a:off x="622300" y="1765300"/>
            <a:ext cx="3810000" cy="44196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1"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x-linked inheritance"/>
          <p:cNvSpPr>
            <a:spLocks noGrp="1"/>
          </p:cNvSpPr>
          <p:nvPr>
            <p:ph type="title"/>
          </p:nvPr>
        </p:nvSpPr>
        <p:spPr>
          <a:xfrm>
            <a:off x="241300" y="152400"/>
            <a:ext cx="8331200" cy="2146300"/>
          </a:xfrm>
          <a:prstGeom prst="rect">
            <a:avLst/>
          </a:prstGeom>
        </p:spPr>
        <p:txBody>
          <a:bodyPr/>
          <a:lstStyle/>
          <a:p>
            <a:pPr>
              <a:defRPr sz="4800">
                <a:latin typeface="Comic Sans MS"/>
                <a:ea typeface="Comic Sans MS"/>
                <a:cs typeface="Comic Sans MS"/>
                <a:sym typeface="Comic Sans MS"/>
              </a:defRPr>
            </a:pPr>
            <a:r>
              <a:rPr>
                <a:solidFill>
                  <a:srgbClr val="531B93"/>
                </a:solidFill>
              </a:rPr>
              <a:t>Sex</a:t>
            </a:r>
            <a:r>
              <a:t>-linked inheritance</a:t>
            </a:r>
          </a:p>
        </p:txBody>
      </p:sp>
      <p:sp>
        <p:nvSpPr>
          <p:cNvPr id="399" name="X-linked dominant…"/>
          <p:cNvSpPr/>
          <p:nvPr/>
        </p:nvSpPr>
        <p:spPr>
          <a:xfrm>
            <a:off x="939800" y="2828925"/>
            <a:ext cx="6921500" cy="29210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marL="40640">
              <a:spcBef>
                <a:spcPts val="2800"/>
              </a:spcBef>
              <a:buClr>
                <a:srgbClr val="000000"/>
              </a:buClr>
              <a:buSzPct val="100000"/>
              <a:buChar char=""/>
              <a:defRPr sz="4000">
                <a:latin typeface="Comic Sans MS"/>
                <a:ea typeface="Comic Sans MS"/>
                <a:cs typeface="Comic Sans MS"/>
                <a:sym typeface="Comic Sans MS"/>
              </a:defRPr>
            </a:pPr>
            <a:r>
              <a:rPr>
                <a:solidFill>
                  <a:srgbClr val="531B93"/>
                </a:solidFill>
              </a:rPr>
              <a:t>X</a:t>
            </a:r>
            <a:r>
              <a:t>-linked dominant</a:t>
            </a:r>
          </a:p>
          <a:p>
            <a:pPr marL="40640">
              <a:spcBef>
                <a:spcPts val="2800"/>
              </a:spcBef>
              <a:buClr>
                <a:srgbClr val="000000"/>
              </a:buClr>
              <a:buSzPct val="100000"/>
              <a:buChar char=""/>
              <a:defRPr sz="4000">
                <a:latin typeface="Comic Sans MS"/>
                <a:ea typeface="Comic Sans MS"/>
                <a:cs typeface="Comic Sans MS"/>
                <a:sym typeface="Comic Sans MS"/>
              </a:defRPr>
            </a:pPr>
            <a:r>
              <a:rPr>
                <a:solidFill>
                  <a:srgbClr val="531B93"/>
                </a:solidFill>
              </a:rPr>
              <a:t>X</a:t>
            </a:r>
            <a:r>
              <a:t>-linked recessive</a:t>
            </a:r>
          </a:p>
          <a:p>
            <a:pPr marL="40640" algn="l">
              <a:spcBef>
                <a:spcPts val="2800"/>
              </a:spcBef>
              <a:buClr>
                <a:srgbClr val="000000"/>
              </a:buClr>
              <a:buSzPct val="100000"/>
              <a:buChar char=""/>
              <a:defRPr sz="4000">
                <a:latin typeface="Comic Sans MS"/>
                <a:ea typeface="Comic Sans MS"/>
                <a:cs typeface="Comic Sans MS"/>
                <a:sym typeface="Comic Sans MS"/>
              </a:defRPr>
            </a:pPr>
            <a:r>
              <a:t>       </a:t>
            </a:r>
            <a:r>
              <a:rPr>
                <a:solidFill>
                  <a:srgbClr val="531B93"/>
                </a:solidFill>
              </a:rPr>
              <a:t>Y</a:t>
            </a:r>
            <a:r>
              <a:t>-linked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1"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X-linked dominant inheritance"/>
          <p:cNvSpPr>
            <a:spLocks noGrp="1"/>
          </p:cNvSpPr>
          <p:nvPr>
            <p:ph type="title"/>
          </p:nvPr>
        </p:nvSpPr>
        <p:spPr>
          <a:xfrm>
            <a:off x="63500" y="-1588"/>
            <a:ext cx="9017000" cy="2044701"/>
          </a:xfrm>
          <a:prstGeom prst="rect">
            <a:avLst/>
          </a:prstGeom>
        </p:spPr>
        <p:txBody>
          <a:bodyPr/>
          <a:lstStyle/>
          <a:p>
            <a:pPr>
              <a:defRPr sz="4000">
                <a:latin typeface="Comic Sans MS"/>
                <a:ea typeface="Comic Sans MS"/>
                <a:cs typeface="Comic Sans MS"/>
                <a:sym typeface="Comic Sans MS"/>
              </a:defRPr>
            </a:pPr>
            <a:r>
              <a:t>X-linked </a:t>
            </a:r>
            <a:r>
              <a:rPr>
                <a:solidFill>
                  <a:srgbClr val="FF2600"/>
                </a:solidFill>
                <a:uFill>
                  <a:solidFill>
                    <a:srgbClr val="FF2600"/>
                  </a:solidFill>
                </a:uFill>
              </a:rPr>
              <a:t>dominant</a:t>
            </a:r>
            <a:r>
              <a:t> inheritance</a:t>
            </a:r>
          </a:p>
        </p:txBody>
      </p:sp>
      <p:sp>
        <p:nvSpPr>
          <p:cNvPr id="422" name="Mutations only in X chromosome…"/>
          <p:cNvSpPr>
            <a:spLocks noGrp="1"/>
          </p:cNvSpPr>
          <p:nvPr>
            <p:ph type="body" idx="1"/>
          </p:nvPr>
        </p:nvSpPr>
        <p:spPr>
          <a:xfrm>
            <a:off x="431800" y="1841500"/>
            <a:ext cx="8280400" cy="4572000"/>
          </a:xfrm>
          <a:prstGeom prst="rect">
            <a:avLst/>
          </a:prstGeom>
        </p:spPr>
        <p:txBody>
          <a:bodyPr/>
          <a:lstStyle/>
          <a:p>
            <a:pPr marL="383540" indent="-342900">
              <a:lnSpc>
                <a:spcPct val="90000"/>
              </a:lnSpc>
              <a:buClr>
                <a:srgbClr val="000000"/>
              </a:buClr>
              <a:buSzPct val="100000"/>
              <a:buFont typeface="Comic Sans MS"/>
              <a:defRPr>
                <a:latin typeface="Comic Sans MS"/>
                <a:ea typeface="Comic Sans MS"/>
                <a:cs typeface="Comic Sans MS"/>
                <a:sym typeface="Comic Sans MS"/>
              </a:defRPr>
            </a:pPr>
            <a:r>
              <a:t>Mutations only in </a:t>
            </a:r>
            <a:r>
              <a:rPr>
                <a:solidFill>
                  <a:srgbClr val="FF2600"/>
                </a:solidFill>
              </a:rPr>
              <a:t>X chromosome</a:t>
            </a:r>
          </a:p>
          <a:p>
            <a:pPr marL="383540" indent="-342900">
              <a:lnSpc>
                <a:spcPct val="90000"/>
              </a:lnSpc>
              <a:buClr>
                <a:srgbClr val="000000"/>
              </a:buClr>
              <a:buSzPct val="100000"/>
              <a:buFont typeface="Comic Sans MS"/>
              <a:defRPr>
                <a:latin typeface="Comic Sans MS"/>
                <a:ea typeface="Comic Sans MS"/>
                <a:cs typeface="Comic Sans MS"/>
                <a:sym typeface="Comic Sans MS"/>
              </a:defRPr>
            </a:pPr>
            <a:r>
              <a:t>Both </a:t>
            </a:r>
            <a:r>
              <a:rPr>
                <a:solidFill>
                  <a:srgbClr val="FF2600"/>
                </a:solidFill>
                <a:uFill>
                  <a:solidFill>
                    <a:srgbClr val="FF2600"/>
                  </a:solidFill>
                </a:uFill>
              </a:rPr>
              <a:t>males</a:t>
            </a:r>
            <a:r>
              <a:t> and </a:t>
            </a:r>
            <a:r>
              <a:rPr>
                <a:solidFill>
                  <a:srgbClr val="FF2600"/>
                </a:solidFill>
                <a:uFill>
                  <a:solidFill>
                    <a:srgbClr val="FF2600"/>
                  </a:solidFill>
                </a:uFill>
              </a:rPr>
              <a:t>females</a:t>
            </a:r>
            <a:r>
              <a:t> are affected</a:t>
            </a:r>
          </a:p>
          <a:p>
            <a:pPr marL="383540" indent="-342900">
              <a:lnSpc>
                <a:spcPct val="90000"/>
              </a:lnSpc>
              <a:buClr>
                <a:srgbClr val="000000"/>
              </a:buClr>
              <a:buSzPct val="100000"/>
              <a:buFont typeface="Comic Sans MS"/>
              <a:defRPr>
                <a:latin typeface="Comic Sans MS"/>
                <a:ea typeface="Comic Sans MS"/>
                <a:cs typeface="Comic Sans MS"/>
                <a:sym typeface="Comic Sans MS"/>
              </a:defRPr>
            </a:pPr>
            <a:r>
              <a:rPr>
                <a:solidFill>
                  <a:srgbClr val="FF2600"/>
                </a:solidFill>
                <a:uFill>
                  <a:solidFill>
                    <a:srgbClr val="FF2600"/>
                  </a:solidFill>
                </a:uFill>
              </a:rPr>
              <a:t>Affected males</a:t>
            </a:r>
            <a:r>
              <a:t> transmit the disease </a:t>
            </a:r>
            <a:r>
              <a:rPr>
                <a:solidFill>
                  <a:srgbClr val="FF2600"/>
                </a:solidFill>
                <a:uFill>
                  <a:solidFill>
                    <a:srgbClr val="FF2600"/>
                  </a:solidFill>
                </a:uFill>
              </a:rPr>
              <a:t>to</a:t>
            </a:r>
            <a:r>
              <a:t> their </a:t>
            </a:r>
            <a:r>
              <a:rPr>
                <a:solidFill>
                  <a:srgbClr val="FF2600"/>
                </a:solidFill>
                <a:uFill>
                  <a:solidFill>
                    <a:srgbClr val="FF2600"/>
                  </a:solidFill>
                </a:uFill>
              </a:rPr>
              <a:t>daughters</a:t>
            </a:r>
            <a:r>
              <a:t> (male to female only)</a:t>
            </a:r>
          </a:p>
          <a:p>
            <a:pPr marL="383540" indent="-342900">
              <a:lnSpc>
                <a:spcPct val="90000"/>
              </a:lnSpc>
              <a:buClr>
                <a:srgbClr val="000000"/>
              </a:buClr>
              <a:buSzPct val="100000"/>
              <a:buFont typeface="Comic Sans MS"/>
              <a:defRPr>
                <a:latin typeface="Comic Sans MS"/>
                <a:ea typeface="Comic Sans MS"/>
                <a:cs typeface="Comic Sans MS"/>
                <a:sym typeface="Comic Sans MS"/>
              </a:defRPr>
            </a:pPr>
            <a:r>
              <a:rPr>
                <a:solidFill>
                  <a:srgbClr val="FF2600"/>
                </a:solidFill>
                <a:uFill>
                  <a:solidFill>
                    <a:srgbClr val="FF2600"/>
                  </a:solidFill>
                </a:uFill>
              </a:rPr>
              <a:t>Affected females</a:t>
            </a:r>
            <a:r>
              <a:t> transmit the disease </a:t>
            </a:r>
            <a:r>
              <a:rPr>
                <a:solidFill>
                  <a:srgbClr val="FF2600"/>
                </a:solidFill>
                <a:uFill>
                  <a:solidFill>
                    <a:srgbClr val="FF2600"/>
                  </a:solidFill>
                </a:uFill>
              </a:rPr>
              <a:t>to</a:t>
            </a:r>
            <a:r>
              <a:t> </a:t>
            </a:r>
            <a:r>
              <a:rPr>
                <a:solidFill>
                  <a:srgbClr val="FF2600"/>
                </a:solidFill>
                <a:uFill>
                  <a:solidFill>
                    <a:srgbClr val="FF2600"/>
                  </a:solidFill>
                </a:uFill>
              </a:rPr>
              <a:t>daughters</a:t>
            </a:r>
            <a:r>
              <a:t> and </a:t>
            </a:r>
            <a:r>
              <a:rPr>
                <a:solidFill>
                  <a:srgbClr val="FF2600"/>
                </a:solidFill>
                <a:uFill>
                  <a:solidFill>
                    <a:srgbClr val="FF2600"/>
                  </a:solidFill>
                </a:uFill>
              </a:rPr>
              <a:t>sons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2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2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1"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X-linked dominant inheritance"/>
          <p:cNvSpPr>
            <a:spLocks noGrp="1"/>
          </p:cNvSpPr>
          <p:nvPr>
            <p:ph type="title"/>
          </p:nvPr>
        </p:nvSpPr>
        <p:spPr>
          <a:xfrm>
            <a:off x="762000" y="228600"/>
            <a:ext cx="8382000" cy="1371600"/>
          </a:xfrm>
          <a:prstGeom prst="rect">
            <a:avLst/>
          </a:prstGeom>
        </p:spPr>
        <p:txBody>
          <a:bodyPr/>
          <a:lstStyle>
            <a:lvl1pPr>
              <a:defRPr sz="4000">
                <a:latin typeface="Comic Sans MS"/>
                <a:ea typeface="Comic Sans MS"/>
                <a:cs typeface="Comic Sans MS"/>
                <a:sym typeface="Comic Sans MS"/>
              </a:defRPr>
            </a:lvl1pPr>
          </a:lstStyle>
          <a:p>
            <a:r>
              <a:t>X-linked dominant inheritance</a:t>
            </a:r>
          </a:p>
        </p:txBody>
      </p:sp>
      <p:pic>
        <p:nvPicPr>
          <p:cNvPr id="427" name="X-link_dominant_father.jpg" descr="X-link_dominant_father.jpg"/>
          <p:cNvPicPr>
            <a:picLocks/>
          </p:cNvPicPr>
          <p:nvPr/>
        </p:nvPicPr>
        <p:blipFill>
          <a:blip r:embed="rId3">
            <a:extLst/>
          </a:blip>
          <a:srcRect b="4034"/>
          <a:stretch>
            <a:fillRect/>
          </a:stretch>
        </p:blipFill>
        <p:spPr>
          <a:xfrm>
            <a:off x="684212" y="1968500"/>
            <a:ext cx="3786188" cy="4648200"/>
          </a:xfrm>
          <a:prstGeom prst="rect">
            <a:avLst/>
          </a:prstGeom>
          <a:ln w="12700">
            <a:miter lim="400000"/>
          </a:ln>
        </p:spPr>
      </p:pic>
      <p:pic>
        <p:nvPicPr>
          <p:cNvPr id="428" name="Xlink_dominant_mother.jpg" descr="Xlink_dominant_mother.jpg"/>
          <p:cNvPicPr>
            <a:picLocks/>
          </p:cNvPicPr>
          <p:nvPr/>
        </p:nvPicPr>
        <p:blipFill>
          <a:blip r:embed="rId4">
            <a:extLst/>
          </a:blip>
          <a:srcRect b="2349"/>
          <a:stretch>
            <a:fillRect/>
          </a:stretch>
        </p:blipFill>
        <p:spPr>
          <a:xfrm>
            <a:off x="5208587" y="1968500"/>
            <a:ext cx="3719513" cy="4648200"/>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X-linked dominant inheritance"/>
          <p:cNvSpPr>
            <a:spLocks noGrp="1"/>
          </p:cNvSpPr>
          <p:nvPr>
            <p:ph type="title"/>
          </p:nvPr>
        </p:nvSpPr>
        <p:spPr>
          <a:xfrm>
            <a:off x="533400" y="152400"/>
            <a:ext cx="8077200" cy="1447800"/>
          </a:xfrm>
          <a:prstGeom prst="rect">
            <a:avLst/>
          </a:prstGeom>
        </p:spPr>
        <p:txBody>
          <a:bodyPr/>
          <a:lstStyle>
            <a:lvl1pPr>
              <a:defRPr sz="4000">
                <a:latin typeface="Comic Sans MS"/>
                <a:ea typeface="Comic Sans MS"/>
                <a:cs typeface="Comic Sans MS"/>
                <a:sym typeface="Comic Sans MS"/>
              </a:defRPr>
            </a:lvl1pPr>
          </a:lstStyle>
          <a:p>
            <a:r>
              <a:t>X-linked dominant inheritance</a:t>
            </a:r>
          </a:p>
        </p:txBody>
      </p:sp>
      <p:sp>
        <p:nvSpPr>
          <p:cNvPr id="433" name="– More females than males…"/>
          <p:cNvSpPr/>
          <p:nvPr/>
        </p:nvSpPr>
        <p:spPr>
          <a:xfrm>
            <a:off x="1371600" y="5483225"/>
            <a:ext cx="7632700" cy="11430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lgn="l">
              <a:buClr>
                <a:srgbClr val="000000"/>
              </a:buClr>
              <a:buFont typeface="Arial Unicode MS"/>
            </a:pPr>
            <a:r>
              <a:rPr sz="2000">
                <a:latin typeface="Arial Unicode MS"/>
                <a:ea typeface="Arial Unicode MS"/>
                <a:cs typeface="Arial Unicode MS"/>
                <a:sym typeface="Arial Unicode MS"/>
              </a:rPr>
              <a:t>– </a:t>
            </a:r>
            <a:r>
              <a:rPr sz="2000">
                <a:latin typeface="Comic Sans MS"/>
                <a:ea typeface="Comic Sans MS"/>
                <a:cs typeface="Comic Sans MS"/>
                <a:sym typeface="Comic Sans MS"/>
              </a:rPr>
              <a:t>More females than males</a:t>
            </a:r>
          </a:p>
          <a:p>
            <a:pPr algn="l">
              <a:buClr>
                <a:srgbClr val="000000"/>
              </a:buClr>
              <a:buFont typeface="Comic Sans MS"/>
            </a:pPr>
            <a:r>
              <a:rPr sz="2000">
                <a:latin typeface="Comic Sans MS"/>
                <a:ea typeface="Comic Sans MS"/>
                <a:cs typeface="Comic Sans MS"/>
                <a:sym typeface="Comic Sans MS"/>
              </a:rPr>
              <a:t>– All daughters of affected males are affected, but no sons</a:t>
            </a:r>
          </a:p>
          <a:p>
            <a:pPr algn="l">
              <a:buClr>
                <a:srgbClr val="000000"/>
              </a:buClr>
              <a:buFont typeface="Comic Sans MS"/>
            </a:pPr>
            <a:r>
              <a:rPr sz="2000">
                <a:latin typeface="Comic Sans MS"/>
                <a:ea typeface="Comic Sans MS"/>
                <a:cs typeface="Comic Sans MS"/>
                <a:sym typeface="Comic Sans MS"/>
              </a:rPr>
              <a:t>– A child of an affected female has 50% risk of disease</a:t>
            </a:r>
          </a:p>
        </p:txBody>
      </p:sp>
      <p:grpSp>
        <p:nvGrpSpPr>
          <p:cNvPr id="477" name="Group"/>
          <p:cNvGrpSpPr/>
          <p:nvPr/>
        </p:nvGrpSpPr>
        <p:grpSpPr>
          <a:xfrm>
            <a:off x="1473200" y="1612900"/>
            <a:ext cx="6184901" cy="3632201"/>
            <a:chOff x="0" y="0"/>
            <a:chExt cx="6184900" cy="3632200"/>
          </a:xfrm>
        </p:grpSpPr>
        <p:sp>
          <p:nvSpPr>
            <p:cNvPr id="434" name="Rectangle"/>
            <p:cNvSpPr/>
            <p:nvPr/>
          </p:nvSpPr>
          <p:spPr>
            <a:xfrm>
              <a:off x="3055011" y="0"/>
              <a:ext cx="449267" cy="528282"/>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35" name="Oval"/>
            <p:cNvSpPr/>
            <p:nvPr/>
          </p:nvSpPr>
          <p:spPr>
            <a:xfrm>
              <a:off x="3968519" y="0"/>
              <a:ext cx="524145" cy="598295"/>
            </a:xfrm>
            <a:prstGeom prst="ellipse">
              <a:avLst/>
            </a:prstGeom>
            <a:solidFill>
              <a:srgbClr val="0080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436" name="Rectangle"/>
            <p:cNvSpPr/>
            <p:nvPr/>
          </p:nvSpPr>
          <p:spPr>
            <a:xfrm>
              <a:off x="3773837" y="2028261"/>
              <a:ext cx="449267" cy="511309"/>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37" name="Oval"/>
            <p:cNvSpPr/>
            <p:nvPr/>
          </p:nvSpPr>
          <p:spPr>
            <a:xfrm>
              <a:off x="1362774" y="920779"/>
              <a:ext cx="524145" cy="598296"/>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438" name="Line"/>
            <p:cNvSpPr/>
            <p:nvPr/>
          </p:nvSpPr>
          <p:spPr>
            <a:xfrm>
              <a:off x="2695598" y="793483"/>
              <a:ext cx="1873" cy="21640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39" name="Line"/>
            <p:cNvSpPr/>
            <p:nvPr/>
          </p:nvSpPr>
          <p:spPr>
            <a:xfrm>
              <a:off x="2695598" y="801969"/>
              <a:ext cx="3219743" cy="212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40" name="Line"/>
            <p:cNvSpPr/>
            <p:nvPr/>
          </p:nvSpPr>
          <p:spPr>
            <a:xfrm>
              <a:off x="3773837" y="169728"/>
              <a:ext cx="1873" cy="61102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41" name="Rectangle"/>
            <p:cNvSpPr/>
            <p:nvPr/>
          </p:nvSpPr>
          <p:spPr>
            <a:xfrm>
              <a:off x="2418550" y="1007765"/>
              <a:ext cx="449268" cy="511310"/>
            </a:xfrm>
            <a:prstGeom prst="rect">
              <a:avLst/>
            </a:prstGeom>
            <a:solidFill>
              <a:srgbClr val="0080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42" name="Line"/>
            <p:cNvSpPr/>
            <p:nvPr/>
          </p:nvSpPr>
          <p:spPr>
            <a:xfrm>
              <a:off x="269559" y="1811856"/>
              <a:ext cx="3773839" cy="212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43" name="Oval"/>
            <p:cNvSpPr/>
            <p:nvPr/>
          </p:nvSpPr>
          <p:spPr>
            <a:xfrm>
              <a:off x="4762224" y="2028261"/>
              <a:ext cx="524145" cy="598295"/>
            </a:xfrm>
            <a:prstGeom prst="ellipse">
              <a:avLst/>
            </a:prstGeom>
            <a:no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444" name="Line"/>
            <p:cNvSpPr/>
            <p:nvPr/>
          </p:nvSpPr>
          <p:spPr>
            <a:xfrm>
              <a:off x="2156478" y="1213562"/>
              <a:ext cx="1873" cy="61102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45" name="Oval"/>
            <p:cNvSpPr/>
            <p:nvPr/>
          </p:nvSpPr>
          <p:spPr>
            <a:xfrm>
              <a:off x="3504277" y="908050"/>
              <a:ext cx="524145" cy="598295"/>
            </a:xfrm>
            <a:prstGeom prst="ellipse">
              <a:avLst/>
            </a:prstGeom>
            <a:no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446" name="Rectangle"/>
            <p:cNvSpPr/>
            <p:nvPr/>
          </p:nvSpPr>
          <p:spPr>
            <a:xfrm>
              <a:off x="4582517" y="1009887"/>
              <a:ext cx="449267" cy="511309"/>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47" name="Rectangle"/>
            <p:cNvSpPr/>
            <p:nvPr/>
          </p:nvSpPr>
          <p:spPr>
            <a:xfrm>
              <a:off x="3773837" y="3046635"/>
              <a:ext cx="449267" cy="511309"/>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48" name="Rectangle"/>
            <p:cNvSpPr/>
            <p:nvPr/>
          </p:nvSpPr>
          <p:spPr>
            <a:xfrm>
              <a:off x="4852077" y="3046635"/>
              <a:ext cx="449267" cy="511309"/>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49" name="Line"/>
            <p:cNvSpPr/>
            <p:nvPr/>
          </p:nvSpPr>
          <p:spPr>
            <a:xfrm flipV="1">
              <a:off x="3953544" y="2830230"/>
              <a:ext cx="1078241" cy="12731"/>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50" name="Line"/>
            <p:cNvSpPr/>
            <p:nvPr/>
          </p:nvSpPr>
          <p:spPr>
            <a:xfrm>
              <a:off x="3953544" y="2830230"/>
              <a:ext cx="1873" cy="21640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51" name="Line"/>
            <p:cNvSpPr/>
            <p:nvPr/>
          </p:nvSpPr>
          <p:spPr>
            <a:xfrm>
              <a:off x="5031783" y="2830230"/>
              <a:ext cx="1873" cy="21640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52" name="Line"/>
            <p:cNvSpPr/>
            <p:nvPr/>
          </p:nvSpPr>
          <p:spPr>
            <a:xfrm>
              <a:off x="4492663" y="2333773"/>
              <a:ext cx="1873" cy="5091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53" name="Line"/>
            <p:cNvSpPr/>
            <p:nvPr/>
          </p:nvSpPr>
          <p:spPr>
            <a:xfrm>
              <a:off x="3773837" y="793483"/>
              <a:ext cx="1873" cy="11456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54" name="Line"/>
            <p:cNvSpPr/>
            <p:nvPr/>
          </p:nvSpPr>
          <p:spPr>
            <a:xfrm>
              <a:off x="4762224" y="793483"/>
              <a:ext cx="1873" cy="20367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55" name="Line"/>
            <p:cNvSpPr/>
            <p:nvPr/>
          </p:nvSpPr>
          <p:spPr>
            <a:xfrm>
              <a:off x="5930315" y="804091"/>
              <a:ext cx="1873" cy="21640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56" name="Line"/>
            <p:cNvSpPr/>
            <p:nvPr/>
          </p:nvSpPr>
          <p:spPr>
            <a:xfrm>
              <a:off x="2156478" y="1811856"/>
              <a:ext cx="1873" cy="21640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57" name="Oval"/>
            <p:cNvSpPr/>
            <p:nvPr/>
          </p:nvSpPr>
          <p:spPr>
            <a:xfrm>
              <a:off x="0" y="2015531"/>
              <a:ext cx="524145" cy="598296"/>
            </a:xfrm>
            <a:prstGeom prst="ellipse">
              <a:avLst/>
            </a:prstGeom>
            <a:solidFill>
              <a:srgbClr val="0080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458" name="Line"/>
            <p:cNvSpPr/>
            <p:nvPr/>
          </p:nvSpPr>
          <p:spPr>
            <a:xfrm>
              <a:off x="269559" y="1811856"/>
              <a:ext cx="1873" cy="20367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59" name="Oval"/>
            <p:cNvSpPr/>
            <p:nvPr/>
          </p:nvSpPr>
          <p:spPr>
            <a:xfrm>
              <a:off x="1886918" y="2015531"/>
              <a:ext cx="524145" cy="598296"/>
            </a:xfrm>
            <a:prstGeom prst="ellipse">
              <a:avLst/>
            </a:prstGeom>
            <a:solidFill>
              <a:srgbClr val="0080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460" name="Oval"/>
            <p:cNvSpPr/>
            <p:nvPr/>
          </p:nvSpPr>
          <p:spPr>
            <a:xfrm>
              <a:off x="988386" y="3033905"/>
              <a:ext cx="524145" cy="598296"/>
            </a:xfrm>
            <a:prstGeom prst="ellipse">
              <a:avLst/>
            </a:prstGeom>
            <a:solidFill>
              <a:srgbClr val="0080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461" name="Rectangle"/>
            <p:cNvSpPr/>
            <p:nvPr/>
          </p:nvSpPr>
          <p:spPr>
            <a:xfrm>
              <a:off x="0" y="3033905"/>
              <a:ext cx="449267" cy="511310"/>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62" name="Line"/>
            <p:cNvSpPr/>
            <p:nvPr/>
          </p:nvSpPr>
          <p:spPr>
            <a:xfrm>
              <a:off x="269559" y="2830230"/>
              <a:ext cx="1873" cy="20367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63" name="Line"/>
            <p:cNvSpPr/>
            <p:nvPr/>
          </p:nvSpPr>
          <p:spPr>
            <a:xfrm>
              <a:off x="1257945" y="2830230"/>
              <a:ext cx="1873" cy="20367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64" name="Line"/>
            <p:cNvSpPr/>
            <p:nvPr/>
          </p:nvSpPr>
          <p:spPr>
            <a:xfrm flipV="1">
              <a:off x="269559" y="2830230"/>
              <a:ext cx="988388" cy="16974"/>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65" name="Line"/>
            <p:cNvSpPr/>
            <p:nvPr/>
          </p:nvSpPr>
          <p:spPr>
            <a:xfrm>
              <a:off x="718826" y="2219206"/>
              <a:ext cx="1873" cy="61102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66" name="Rectangle"/>
            <p:cNvSpPr/>
            <p:nvPr/>
          </p:nvSpPr>
          <p:spPr>
            <a:xfrm>
              <a:off x="2336185" y="3033905"/>
              <a:ext cx="449267" cy="511310"/>
            </a:xfrm>
            <a:prstGeom prst="rect">
              <a:avLst/>
            </a:prstGeom>
            <a:solidFill>
              <a:srgbClr val="0080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67" name="Line"/>
            <p:cNvSpPr/>
            <p:nvPr/>
          </p:nvSpPr>
          <p:spPr>
            <a:xfrm>
              <a:off x="2605744" y="2219206"/>
              <a:ext cx="1873" cy="8147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68" name="Oval"/>
            <p:cNvSpPr/>
            <p:nvPr/>
          </p:nvSpPr>
          <p:spPr>
            <a:xfrm>
              <a:off x="5660756" y="918658"/>
              <a:ext cx="524145" cy="598295"/>
            </a:xfrm>
            <a:prstGeom prst="ellipse">
              <a:avLst/>
            </a:prstGeom>
            <a:solidFill>
              <a:srgbClr val="0080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469" name="Line"/>
            <p:cNvSpPr/>
            <p:nvPr/>
          </p:nvSpPr>
          <p:spPr>
            <a:xfrm>
              <a:off x="4043397" y="1811856"/>
              <a:ext cx="1873" cy="21640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70" name="Line"/>
            <p:cNvSpPr/>
            <p:nvPr/>
          </p:nvSpPr>
          <p:spPr>
            <a:xfrm flipV="1">
              <a:off x="4208127" y="2308314"/>
              <a:ext cx="539121" cy="2122"/>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71" name="Line"/>
            <p:cNvSpPr/>
            <p:nvPr/>
          </p:nvSpPr>
          <p:spPr>
            <a:xfrm flipV="1">
              <a:off x="2411062" y="2206476"/>
              <a:ext cx="539121" cy="212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72" name="Line"/>
            <p:cNvSpPr/>
            <p:nvPr/>
          </p:nvSpPr>
          <p:spPr>
            <a:xfrm flipV="1">
              <a:off x="524144" y="2206476"/>
              <a:ext cx="539120" cy="212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73" name="Rectangle"/>
            <p:cNvSpPr/>
            <p:nvPr/>
          </p:nvSpPr>
          <p:spPr>
            <a:xfrm>
              <a:off x="988386" y="2015531"/>
              <a:ext cx="449267" cy="511310"/>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74" name="Rectangle"/>
            <p:cNvSpPr/>
            <p:nvPr/>
          </p:nvSpPr>
          <p:spPr>
            <a:xfrm>
              <a:off x="2875304" y="2015531"/>
              <a:ext cx="449268" cy="511310"/>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75" name="Line"/>
            <p:cNvSpPr/>
            <p:nvPr/>
          </p:nvSpPr>
          <p:spPr>
            <a:xfrm flipV="1">
              <a:off x="1871943" y="1188102"/>
              <a:ext cx="539120" cy="212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76" name="Line"/>
            <p:cNvSpPr/>
            <p:nvPr/>
          </p:nvSpPr>
          <p:spPr>
            <a:xfrm flipV="1">
              <a:off x="3489302" y="169728"/>
              <a:ext cx="539121" cy="212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gr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X-linked recessive inheritance"/>
          <p:cNvSpPr>
            <a:spLocks noGrp="1"/>
          </p:cNvSpPr>
          <p:nvPr>
            <p:ph type="title"/>
          </p:nvPr>
        </p:nvSpPr>
        <p:spPr>
          <a:xfrm>
            <a:off x="165100" y="0"/>
            <a:ext cx="9283700" cy="1828800"/>
          </a:xfrm>
          <a:prstGeom prst="rect">
            <a:avLst/>
          </a:prstGeom>
        </p:spPr>
        <p:txBody>
          <a:bodyPr/>
          <a:lstStyle/>
          <a:p>
            <a:pPr>
              <a:defRPr sz="4000">
                <a:latin typeface="Comic Sans MS"/>
                <a:ea typeface="Comic Sans MS"/>
                <a:cs typeface="Comic Sans MS"/>
                <a:sym typeface="Comic Sans MS"/>
              </a:defRPr>
            </a:pPr>
            <a:r>
              <a:t>X-linked </a:t>
            </a:r>
            <a:r>
              <a:rPr>
                <a:solidFill>
                  <a:srgbClr val="FF40FF"/>
                </a:solidFill>
                <a:uFill>
                  <a:solidFill>
                    <a:srgbClr val="FF40FF"/>
                  </a:solidFill>
                </a:uFill>
              </a:rPr>
              <a:t>recessive</a:t>
            </a:r>
            <a:r>
              <a:t> inheritance</a:t>
            </a:r>
          </a:p>
        </p:txBody>
      </p:sp>
      <p:sp>
        <p:nvSpPr>
          <p:cNvPr id="482" name="Mutations only in X chromosome…"/>
          <p:cNvSpPr>
            <a:spLocks noGrp="1"/>
          </p:cNvSpPr>
          <p:nvPr>
            <p:ph type="body" idx="1"/>
          </p:nvPr>
        </p:nvSpPr>
        <p:spPr>
          <a:xfrm>
            <a:off x="292100" y="1549400"/>
            <a:ext cx="9283700" cy="5270500"/>
          </a:xfrm>
          <a:prstGeom prst="rect">
            <a:avLst/>
          </a:prstGeom>
        </p:spPr>
        <p:txBody>
          <a:bodyPr/>
          <a:lstStyle/>
          <a:p>
            <a:pPr marL="383540" indent="-342900">
              <a:buClr>
                <a:srgbClr val="000000"/>
              </a:buClr>
              <a:buSzPct val="100000"/>
              <a:buFont typeface="Comic Sans MS"/>
              <a:defRPr sz="3600">
                <a:latin typeface="Comic Sans MS"/>
                <a:ea typeface="Comic Sans MS"/>
                <a:cs typeface="Comic Sans MS"/>
                <a:sym typeface="Comic Sans MS"/>
              </a:defRPr>
            </a:pPr>
            <a:r>
              <a:t>Mutations only in </a:t>
            </a:r>
            <a:r>
              <a:rPr>
                <a:solidFill>
                  <a:srgbClr val="FF40FF"/>
                </a:solidFill>
                <a:uFill>
                  <a:solidFill>
                    <a:srgbClr val="FF40FF"/>
                  </a:solidFill>
                </a:uFill>
              </a:rPr>
              <a:t>X chromosome</a:t>
            </a:r>
          </a:p>
          <a:p>
            <a:pPr marL="383540" indent="-342900">
              <a:buClr>
                <a:srgbClr val="000000"/>
              </a:buClr>
              <a:buSzPct val="100000"/>
              <a:buFont typeface="Comic Sans MS"/>
              <a:defRPr sz="3600">
                <a:latin typeface="Comic Sans MS"/>
                <a:ea typeface="Comic Sans MS"/>
                <a:cs typeface="Comic Sans MS"/>
                <a:sym typeface="Comic Sans MS"/>
              </a:defRPr>
            </a:pPr>
            <a:r>
              <a:rPr>
                <a:solidFill>
                  <a:srgbClr val="FF40FF"/>
                </a:solidFill>
                <a:uFill>
                  <a:solidFill>
                    <a:srgbClr val="FF40FF"/>
                  </a:solidFill>
                </a:uFill>
              </a:rPr>
              <a:t>Only males</a:t>
            </a:r>
            <a:r>
              <a:t> are affected</a:t>
            </a:r>
          </a:p>
          <a:p>
            <a:pPr marL="383540" indent="-342900">
              <a:buClr>
                <a:srgbClr val="000000"/>
              </a:buClr>
              <a:buSzPct val="100000"/>
              <a:buFont typeface="Comic Sans MS"/>
              <a:defRPr sz="3600">
                <a:latin typeface="Comic Sans MS"/>
                <a:ea typeface="Comic Sans MS"/>
                <a:cs typeface="Comic Sans MS"/>
                <a:sym typeface="Comic Sans MS"/>
              </a:defRPr>
            </a:pPr>
            <a:r>
              <a:t>Transmission through unaffected </a:t>
            </a:r>
            <a:r>
              <a:rPr>
                <a:solidFill>
                  <a:srgbClr val="FF40FF"/>
                </a:solidFill>
                <a:uFill>
                  <a:solidFill>
                    <a:srgbClr val="FF40FF"/>
                  </a:solidFill>
                </a:uFill>
              </a:rPr>
              <a:t>females</a:t>
            </a:r>
            <a:r>
              <a:t> to </a:t>
            </a:r>
            <a:r>
              <a:rPr>
                <a:solidFill>
                  <a:srgbClr val="FF40FF"/>
                </a:solidFill>
                <a:uFill>
                  <a:solidFill>
                    <a:srgbClr val="FF40FF"/>
                  </a:solidFill>
                </a:uFill>
              </a:rPr>
              <a:t>male</a:t>
            </a:r>
          </a:p>
          <a:p>
            <a:pPr marL="383540" indent="-342900">
              <a:buClr>
                <a:srgbClr val="000000"/>
              </a:buClr>
              <a:buSzPct val="100000"/>
              <a:buFont typeface="Comic Sans MS"/>
              <a:defRPr sz="3600">
                <a:latin typeface="Comic Sans MS"/>
                <a:ea typeface="Comic Sans MS"/>
                <a:cs typeface="Comic Sans MS"/>
                <a:sym typeface="Comic Sans MS"/>
              </a:defRPr>
            </a:pPr>
            <a:r>
              <a:rPr>
                <a:solidFill>
                  <a:srgbClr val="FF40FF"/>
                </a:solidFill>
              </a:rPr>
              <a:t>No male to male</a:t>
            </a:r>
            <a:r>
              <a:t> transmission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8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8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1" build="p"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X-linked recessive inheritance"/>
          <p:cNvSpPr>
            <a:spLocks noGrp="1"/>
          </p:cNvSpPr>
          <p:nvPr>
            <p:ph type="title"/>
          </p:nvPr>
        </p:nvSpPr>
        <p:spPr>
          <a:xfrm>
            <a:off x="0" y="215900"/>
            <a:ext cx="8610600" cy="1651000"/>
          </a:xfrm>
          <a:prstGeom prst="rect">
            <a:avLst/>
          </a:prstGeom>
        </p:spPr>
        <p:txBody>
          <a:bodyPr/>
          <a:lstStyle>
            <a:lvl1pPr>
              <a:defRPr sz="4000">
                <a:latin typeface="Comic Sans MS"/>
                <a:ea typeface="Comic Sans MS"/>
                <a:cs typeface="Comic Sans MS"/>
                <a:sym typeface="Comic Sans MS"/>
              </a:defRPr>
            </a:lvl1pPr>
          </a:lstStyle>
          <a:p>
            <a:r>
              <a:t>X-linked recessive inheritance</a:t>
            </a:r>
          </a:p>
        </p:txBody>
      </p:sp>
      <p:pic>
        <p:nvPicPr>
          <p:cNvPr id="487" name="xlinkrecessivemother1.png" descr="xlinkrecessivemother1.png"/>
          <p:cNvPicPr>
            <a:picLocks/>
          </p:cNvPicPr>
          <p:nvPr/>
        </p:nvPicPr>
        <p:blipFill>
          <a:blip r:embed="rId2">
            <a:extLst/>
          </a:blip>
          <a:stretch>
            <a:fillRect/>
          </a:stretch>
        </p:blipFill>
        <p:spPr>
          <a:xfrm>
            <a:off x="1447800" y="1981200"/>
            <a:ext cx="7391400" cy="4514850"/>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X-linked recessive inheritance"/>
          <p:cNvSpPr>
            <a:spLocks noGrp="1"/>
          </p:cNvSpPr>
          <p:nvPr>
            <p:ph type="title"/>
          </p:nvPr>
        </p:nvSpPr>
        <p:spPr>
          <a:xfrm>
            <a:off x="1143000" y="92074"/>
            <a:ext cx="8229600" cy="1508126"/>
          </a:xfrm>
          <a:prstGeom prst="rect">
            <a:avLst/>
          </a:prstGeom>
        </p:spPr>
        <p:txBody>
          <a:bodyPr/>
          <a:lstStyle>
            <a:lvl1pPr>
              <a:defRPr sz="4000">
                <a:latin typeface="Comic Sans MS"/>
                <a:ea typeface="Comic Sans MS"/>
                <a:cs typeface="Comic Sans MS"/>
                <a:sym typeface="Comic Sans MS"/>
              </a:defRPr>
            </a:lvl1pPr>
          </a:lstStyle>
          <a:p>
            <a:r>
              <a:t>X-linked recessive inheritance </a:t>
            </a:r>
          </a:p>
        </p:txBody>
      </p:sp>
      <p:sp>
        <p:nvSpPr>
          <p:cNvPr id="490" name="– Affects almost exclusively men…"/>
          <p:cNvSpPr/>
          <p:nvPr/>
        </p:nvSpPr>
        <p:spPr>
          <a:xfrm>
            <a:off x="495300" y="5410200"/>
            <a:ext cx="8496300" cy="13081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marL="383540" indent="-383540" algn="l">
              <a:spcBef>
                <a:spcPts val="400"/>
              </a:spcBef>
              <a:buClr>
                <a:srgbClr val="000000"/>
              </a:buClr>
              <a:buFont typeface="Arial"/>
            </a:pPr>
            <a:r>
              <a:rPr sz="1800">
                <a:solidFill>
                  <a:srgbClr val="000000"/>
                </a:solidFill>
                <a:uFill>
                  <a:solidFill>
                    <a:srgbClr val="000000"/>
                  </a:solidFill>
                </a:uFill>
                <a:latin typeface="Arial"/>
                <a:ea typeface="Arial"/>
                <a:cs typeface="Arial"/>
                <a:sym typeface="Arial"/>
              </a:rPr>
              <a:t>–</a:t>
            </a:r>
            <a:r>
              <a:rPr sz="2000">
                <a:solidFill>
                  <a:srgbClr val="000000"/>
                </a:solidFill>
                <a:uFill>
                  <a:solidFill>
                    <a:srgbClr val="000000"/>
                  </a:solidFill>
                </a:uFill>
                <a:latin typeface="Arial"/>
                <a:ea typeface="Arial"/>
                <a:cs typeface="Arial"/>
                <a:sym typeface="Arial"/>
              </a:rPr>
              <a:t> </a:t>
            </a:r>
            <a:r>
              <a:rPr sz="2000">
                <a:solidFill>
                  <a:srgbClr val="000000"/>
                </a:solidFill>
                <a:uFill>
                  <a:solidFill>
                    <a:srgbClr val="000000"/>
                  </a:solidFill>
                </a:uFill>
                <a:latin typeface="Comic Sans MS"/>
                <a:ea typeface="Comic Sans MS"/>
                <a:cs typeface="Comic Sans MS"/>
                <a:sym typeface="Comic Sans MS"/>
              </a:rPr>
              <a:t>Affects almost exclusively men</a:t>
            </a:r>
          </a:p>
          <a:p>
            <a:pPr marL="383540" indent="-383540" algn="l">
              <a:spcBef>
                <a:spcPts val="500"/>
              </a:spcBef>
              <a:buClr>
                <a:srgbClr val="000000"/>
              </a:buClr>
              <a:buFont typeface="Comic Sans MS"/>
              <a:defRPr sz="2000">
                <a:solidFill>
                  <a:srgbClr val="000000"/>
                </a:solidFill>
                <a:uFill>
                  <a:solidFill>
                    <a:srgbClr val="000000"/>
                  </a:solidFill>
                </a:uFill>
                <a:latin typeface="Comic Sans MS"/>
                <a:ea typeface="Comic Sans MS"/>
                <a:cs typeface="Comic Sans MS"/>
                <a:sym typeface="Comic Sans MS"/>
              </a:defRPr>
            </a:pPr>
            <a:r>
              <a:t>– Affected men born from carrier mother, with 50% risk of disease</a:t>
            </a:r>
          </a:p>
          <a:p>
            <a:pPr marL="383540" indent="-383540" algn="l">
              <a:spcBef>
                <a:spcPts val="500"/>
              </a:spcBef>
              <a:buClr>
                <a:srgbClr val="000000"/>
              </a:buClr>
              <a:buFont typeface="Comic Sans MS"/>
              <a:defRPr sz="2000">
                <a:solidFill>
                  <a:srgbClr val="000000"/>
                </a:solidFill>
                <a:uFill>
                  <a:solidFill>
                    <a:srgbClr val="000000"/>
                  </a:solidFill>
                </a:uFill>
                <a:latin typeface="Comic Sans MS"/>
                <a:ea typeface="Comic Sans MS"/>
                <a:cs typeface="Comic Sans MS"/>
                <a:sym typeface="Comic Sans MS"/>
              </a:defRPr>
            </a:pPr>
            <a:r>
              <a:t>– No male to male transmission</a:t>
            </a:r>
          </a:p>
        </p:txBody>
      </p:sp>
      <p:grpSp>
        <p:nvGrpSpPr>
          <p:cNvPr id="545" name="Group"/>
          <p:cNvGrpSpPr/>
          <p:nvPr/>
        </p:nvGrpSpPr>
        <p:grpSpPr>
          <a:xfrm>
            <a:off x="1447800" y="1612900"/>
            <a:ext cx="6959600" cy="3632200"/>
            <a:chOff x="0" y="0"/>
            <a:chExt cx="6959599" cy="3632199"/>
          </a:xfrm>
        </p:grpSpPr>
        <p:sp>
          <p:nvSpPr>
            <p:cNvPr id="491" name="Rectangle"/>
            <p:cNvSpPr/>
            <p:nvPr/>
          </p:nvSpPr>
          <p:spPr>
            <a:xfrm>
              <a:off x="1885186" y="0"/>
              <a:ext cx="425232" cy="528282"/>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92" name="Oval"/>
            <p:cNvSpPr/>
            <p:nvPr/>
          </p:nvSpPr>
          <p:spPr>
            <a:xfrm>
              <a:off x="2749821" y="0"/>
              <a:ext cx="496103" cy="598295"/>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493" name="Rectangle"/>
            <p:cNvSpPr/>
            <p:nvPr/>
          </p:nvSpPr>
          <p:spPr>
            <a:xfrm>
              <a:off x="5527991" y="2028261"/>
              <a:ext cx="425231" cy="511309"/>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94" name="Line"/>
            <p:cNvSpPr/>
            <p:nvPr/>
          </p:nvSpPr>
          <p:spPr>
            <a:xfrm>
              <a:off x="255138" y="678915"/>
              <a:ext cx="5003542" cy="23339"/>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95" name="Line"/>
            <p:cNvSpPr/>
            <p:nvPr/>
          </p:nvSpPr>
          <p:spPr>
            <a:xfrm flipH="1">
              <a:off x="2551380" y="203674"/>
              <a:ext cx="14176" cy="78075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96" name="Rectangle"/>
            <p:cNvSpPr/>
            <p:nvPr/>
          </p:nvSpPr>
          <p:spPr>
            <a:xfrm>
              <a:off x="1034726" y="2015531"/>
              <a:ext cx="425231" cy="511309"/>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97" name="Oval"/>
            <p:cNvSpPr/>
            <p:nvPr/>
          </p:nvSpPr>
          <p:spPr>
            <a:xfrm>
              <a:off x="6463497" y="2028261"/>
              <a:ext cx="496103" cy="598295"/>
            </a:xfrm>
            <a:prstGeom prst="ellipse">
              <a:avLst/>
            </a:prstGeom>
            <a:no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498" name="Rectangle"/>
            <p:cNvSpPr/>
            <p:nvPr/>
          </p:nvSpPr>
          <p:spPr>
            <a:xfrm>
              <a:off x="2296242" y="1009887"/>
              <a:ext cx="425231" cy="511309"/>
            </a:xfrm>
            <a:prstGeom prst="rect">
              <a:avLst/>
            </a:prstGeom>
            <a:solidFill>
              <a:srgbClr val="0080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499" name="Rectangle"/>
            <p:cNvSpPr/>
            <p:nvPr/>
          </p:nvSpPr>
          <p:spPr>
            <a:xfrm>
              <a:off x="5527991" y="3046634"/>
              <a:ext cx="425231" cy="511310"/>
            </a:xfrm>
            <a:prstGeom prst="rect">
              <a:avLst/>
            </a:prstGeom>
            <a:solidFill>
              <a:srgbClr val="0080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00" name="Line"/>
            <p:cNvSpPr/>
            <p:nvPr/>
          </p:nvSpPr>
          <p:spPr>
            <a:xfrm flipV="1">
              <a:off x="5698083" y="2830230"/>
              <a:ext cx="1020554" cy="12731"/>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01" name="Line"/>
            <p:cNvSpPr/>
            <p:nvPr/>
          </p:nvSpPr>
          <p:spPr>
            <a:xfrm>
              <a:off x="5698083" y="2830230"/>
              <a:ext cx="1773" cy="21640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02" name="Line"/>
            <p:cNvSpPr/>
            <p:nvPr/>
          </p:nvSpPr>
          <p:spPr>
            <a:xfrm>
              <a:off x="6718636" y="2830230"/>
              <a:ext cx="1773" cy="21640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03" name="Line"/>
            <p:cNvSpPr/>
            <p:nvPr/>
          </p:nvSpPr>
          <p:spPr>
            <a:xfrm>
              <a:off x="6208359" y="2333773"/>
              <a:ext cx="1773" cy="5091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04" name="Line"/>
            <p:cNvSpPr/>
            <p:nvPr/>
          </p:nvSpPr>
          <p:spPr>
            <a:xfrm>
              <a:off x="5272853" y="678915"/>
              <a:ext cx="1773" cy="31824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05" name="Line"/>
            <p:cNvSpPr/>
            <p:nvPr/>
          </p:nvSpPr>
          <p:spPr>
            <a:xfrm>
              <a:off x="354358" y="1811856"/>
              <a:ext cx="1773" cy="21640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06" name="Oval"/>
            <p:cNvSpPr/>
            <p:nvPr/>
          </p:nvSpPr>
          <p:spPr>
            <a:xfrm>
              <a:off x="85046" y="2002801"/>
              <a:ext cx="496102" cy="598296"/>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07" name="Rectangle"/>
            <p:cNvSpPr/>
            <p:nvPr/>
          </p:nvSpPr>
          <p:spPr>
            <a:xfrm>
              <a:off x="524450" y="3033905"/>
              <a:ext cx="425231" cy="511309"/>
            </a:xfrm>
            <a:prstGeom prst="rect">
              <a:avLst/>
            </a:prstGeom>
            <a:solidFill>
              <a:srgbClr val="0080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08" name="Line"/>
            <p:cNvSpPr/>
            <p:nvPr/>
          </p:nvSpPr>
          <p:spPr>
            <a:xfrm>
              <a:off x="779588" y="2240422"/>
              <a:ext cx="1773" cy="8147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09" name="Oval"/>
            <p:cNvSpPr/>
            <p:nvPr/>
          </p:nvSpPr>
          <p:spPr>
            <a:xfrm>
              <a:off x="5017715" y="918658"/>
              <a:ext cx="496103" cy="598295"/>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10" name="Line"/>
            <p:cNvSpPr/>
            <p:nvPr/>
          </p:nvSpPr>
          <p:spPr>
            <a:xfrm>
              <a:off x="6718636" y="1811856"/>
              <a:ext cx="1773" cy="21640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11" name="Oval"/>
            <p:cNvSpPr/>
            <p:nvPr/>
          </p:nvSpPr>
          <p:spPr>
            <a:xfrm>
              <a:off x="2976611" y="271566"/>
              <a:ext cx="85047" cy="101838"/>
            </a:xfrm>
            <a:prstGeom prst="ellipse">
              <a:avLst/>
            </a:prstGeom>
            <a:solidFill>
              <a:srgbClr val="0080FF"/>
            </a:solidFill>
            <a:ln w="12700" cap="flat">
              <a:noFill/>
              <a:miter lim="400000"/>
            </a:ln>
            <a:effectLst/>
          </p:spPr>
          <p:txBody>
            <a:bodyPr wrap="square" lIns="38100" tIns="38100" rIns="38100" bIns="38100" numCol="1" anchor="ctr">
              <a:noAutofit/>
            </a:bodyPr>
            <a:lstStyle/>
            <a:p>
              <a:pPr>
                <a:defRPr sz="2400">
                  <a:solidFill>
                    <a:srgbClr val="FFFFFF"/>
                  </a:solidFill>
                </a:defRPr>
              </a:pPr>
              <a:endParaRPr/>
            </a:p>
          </p:txBody>
        </p:sp>
        <p:sp>
          <p:nvSpPr>
            <p:cNvPr id="512" name="Oval"/>
            <p:cNvSpPr/>
            <p:nvPr/>
          </p:nvSpPr>
          <p:spPr>
            <a:xfrm>
              <a:off x="5258679" y="1188102"/>
              <a:ext cx="85047" cy="101839"/>
            </a:xfrm>
            <a:prstGeom prst="ellipse">
              <a:avLst/>
            </a:prstGeom>
            <a:solidFill>
              <a:srgbClr val="0080FF"/>
            </a:solidFill>
            <a:ln w="12700" cap="flat">
              <a:noFill/>
              <a:miter lim="400000"/>
            </a:ln>
            <a:effectLst/>
          </p:spPr>
          <p:txBody>
            <a:bodyPr wrap="square" lIns="38100" tIns="38100" rIns="38100" bIns="38100" numCol="1" anchor="ctr">
              <a:noAutofit/>
            </a:bodyPr>
            <a:lstStyle/>
            <a:p>
              <a:pPr>
                <a:defRPr sz="2400">
                  <a:solidFill>
                    <a:srgbClr val="FFFFFF"/>
                  </a:solidFill>
                </a:defRPr>
              </a:pPr>
              <a:endParaRPr/>
            </a:p>
          </p:txBody>
        </p:sp>
        <p:sp>
          <p:nvSpPr>
            <p:cNvPr id="513" name="Rectangle"/>
            <p:cNvSpPr/>
            <p:nvPr/>
          </p:nvSpPr>
          <p:spPr>
            <a:xfrm>
              <a:off x="3656979" y="2015531"/>
              <a:ext cx="425231" cy="511309"/>
            </a:xfrm>
            <a:prstGeom prst="rect">
              <a:avLst/>
            </a:prstGeom>
            <a:solidFill>
              <a:srgbClr val="0080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14" name="Oval"/>
            <p:cNvSpPr/>
            <p:nvPr/>
          </p:nvSpPr>
          <p:spPr>
            <a:xfrm>
              <a:off x="4592485" y="2015531"/>
              <a:ext cx="496103" cy="598295"/>
            </a:xfrm>
            <a:prstGeom prst="ellipse">
              <a:avLst/>
            </a:prstGeom>
            <a:no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15" name="Rectangle"/>
            <p:cNvSpPr/>
            <p:nvPr/>
          </p:nvSpPr>
          <p:spPr>
            <a:xfrm>
              <a:off x="4677531" y="3033905"/>
              <a:ext cx="425231" cy="511309"/>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16" name="Line"/>
            <p:cNvSpPr/>
            <p:nvPr/>
          </p:nvSpPr>
          <p:spPr>
            <a:xfrm flipV="1">
              <a:off x="3827071" y="2817500"/>
              <a:ext cx="1020553" cy="12731"/>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17" name="Line"/>
            <p:cNvSpPr/>
            <p:nvPr/>
          </p:nvSpPr>
          <p:spPr>
            <a:xfrm>
              <a:off x="3827071" y="2817500"/>
              <a:ext cx="1772" cy="21640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18" name="Line"/>
            <p:cNvSpPr/>
            <p:nvPr/>
          </p:nvSpPr>
          <p:spPr>
            <a:xfrm>
              <a:off x="4847623" y="2817500"/>
              <a:ext cx="1773" cy="21640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19" name="Line"/>
            <p:cNvSpPr/>
            <p:nvPr/>
          </p:nvSpPr>
          <p:spPr>
            <a:xfrm>
              <a:off x="4337347" y="2342259"/>
              <a:ext cx="1773" cy="5091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20" name="Line"/>
            <p:cNvSpPr/>
            <p:nvPr/>
          </p:nvSpPr>
          <p:spPr>
            <a:xfrm>
              <a:off x="3912117" y="1799127"/>
              <a:ext cx="1772" cy="21640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21" name="Line"/>
            <p:cNvSpPr/>
            <p:nvPr/>
          </p:nvSpPr>
          <p:spPr>
            <a:xfrm>
              <a:off x="3912117" y="1799127"/>
              <a:ext cx="2806519" cy="2122"/>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22" name="Line"/>
            <p:cNvSpPr/>
            <p:nvPr/>
          </p:nvSpPr>
          <p:spPr>
            <a:xfrm>
              <a:off x="4762577" y="1222048"/>
              <a:ext cx="1773" cy="61102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23" name="Oval"/>
            <p:cNvSpPr/>
            <p:nvPr/>
          </p:nvSpPr>
          <p:spPr>
            <a:xfrm>
              <a:off x="1389085" y="895320"/>
              <a:ext cx="496102" cy="598295"/>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24" name="Oval"/>
            <p:cNvSpPr/>
            <p:nvPr/>
          </p:nvSpPr>
          <p:spPr>
            <a:xfrm>
              <a:off x="255138" y="2206476"/>
              <a:ext cx="85047" cy="101838"/>
            </a:xfrm>
            <a:prstGeom prst="ellipse">
              <a:avLst/>
            </a:prstGeom>
            <a:solidFill>
              <a:srgbClr val="0080FF"/>
            </a:solidFill>
            <a:ln w="12700" cap="flat">
              <a:noFill/>
              <a:miter lim="400000"/>
            </a:ln>
            <a:effectLst/>
          </p:spPr>
          <p:txBody>
            <a:bodyPr wrap="square" lIns="38100" tIns="38100" rIns="38100" bIns="38100" numCol="1" anchor="ctr">
              <a:noAutofit/>
            </a:bodyPr>
            <a:lstStyle/>
            <a:p>
              <a:pPr>
                <a:defRPr sz="2400">
                  <a:solidFill>
                    <a:srgbClr val="FFFFFF"/>
                  </a:solidFill>
                </a:defRPr>
              </a:pPr>
              <a:endParaRPr/>
            </a:p>
          </p:txBody>
        </p:sp>
        <p:sp>
          <p:nvSpPr>
            <p:cNvPr id="525" name="Line"/>
            <p:cNvSpPr/>
            <p:nvPr/>
          </p:nvSpPr>
          <p:spPr>
            <a:xfrm>
              <a:off x="2041104" y="1731235"/>
              <a:ext cx="1773" cy="30975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26" name="Oval"/>
            <p:cNvSpPr/>
            <p:nvPr/>
          </p:nvSpPr>
          <p:spPr>
            <a:xfrm>
              <a:off x="1785966" y="2015531"/>
              <a:ext cx="496103" cy="598295"/>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27" name="Oval"/>
            <p:cNvSpPr/>
            <p:nvPr/>
          </p:nvSpPr>
          <p:spPr>
            <a:xfrm>
              <a:off x="1956058" y="2219206"/>
              <a:ext cx="85047" cy="101838"/>
            </a:xfrm>
            <a:prstGeom prst="ellipse">
              <a:avLst/>
            </a:prstGeom>
            <a:solidFill>
              <a:srgbClr val="0080FF"/>
            </a:solidFill>
            <a:ln w="12700" cap="flat">
              <a:noFill/>
              <a:miter lim="400000"/>
            </a:ln>
            <a:effectLst/>
          </p:spPr>
          <p:txBody>
            <a:bodyPr wrap="square" lIns="38100" tIns="38100" rIns="38100" bIns="38100" numCol="1" anchor="ctr">
              <a:noAutofit/>
            </a:bodyPr>
            <a:lstStyle/>
            <a:p>
              <a:pPr>
                <a:defRPr sz="2400">
                  <a:solidFill>
                    <a:srgbClr val="FFFFFF"/>
                  </a:solidFill>
                </a:defRPr>
              </a:pPr>
              <a:endParaRPr/>
            </a:p>
          </p:txBody>
        </p:sp>
        <p:sp>
          <p:nvSpPr>
            <p:cNvPr id="528" name="Line"/>
            <p:cNvSpPr/>
            <p:nvPr/>
          </p:nvSpPr>
          <p:spPr>
            <a:xfrm>
              <a:off x="2813606" y="1788518"/>
              <a:ext cx="1772" cy="21640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29" name="Rectangle"/>
            <p:cNvSpPr/>
            <p:nvPr/>
          </p:nvSpPr>
          <p:spPr>
            <a:xfrm>
              <a:off x="2551380" y="2002801"/>
              <a:ext cx="425232" cy="511310"/>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30" name="Line"/>
            <p:cNvSpPr/>
            <p:nvPr/>
          </p:nvSpPr>
          <p:spPr>
            <a:xfrm>
              <a:off x="340184" y="1799127"/>
              <a:ext cx="2466335" cy="2122"/>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31" name="Line"/>
            <p:cNvSpPr/>
            <p:nvPr/>
          </p:nvSpPr>
          <p:spPr>
            <a:xfrm>
              <a:off x="2041104" y="1222048"/>
              <a:ext cx="1773" cy="61102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32" name="Rectangle"/>
            <p:cNvSpPr/>
            <p:nvPr/>
          </p:nvSpPr>
          <p:spPr>
            <a:xfrm>
              <a:off x="4096383" y="982306"/>
              <a:ext cx="425231" cy="528282"/>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33" name="Oval"/>
            <p:cNvSpPr/>
            <p:nvPr/>
          </p:nvSpPr>
          <p:spPr>
            <a:xfrm>
              <a:off x="6633589" y="2308313"/>
              <a:ext cx="85047" cy="101839"/>
            </a:xfrm>
            <a:prstGeom prst="ellipse">
              <a:avLst/>
            </a:prstGeom>
            <a:solidFill>
              <a:srgbClr val="0080FF"/>
            </a:solidFill>
            <a:ln w="12700" cap="flat">
              <a:noFill/>
              <a:miter lim="400000"/>
            </a:ln>
            <a:effectLst/>
          </p:spPr>
          <p:txBody>
            <a:bodyPr wrap="square" lIns="38100" tIns="38100" rIns="38100" bIns="38100" numCol="1" anchor="ctr">
              <a:noAutofit/>
            </a:bodyPr>
            <a:lstStyle/>
            <a:p>
              <a:pPr>
                <a:defRPr sz="2400">
                  <a:solidFill>
                    <a:srgbClr val="FFFFFF"/>
                  </a:solidFill>
                </a:defRPr>
              </a:pPr>
              <a:endParaRPr/>
            </a:p>
          </p:txBody>
        </p:sp>
        <p:sp>
          <p:nvSpPr>
            <p:cNvPr id="534" name="Oval"/>
            <p:cNvSpPr/>
            <p:nvPr/>
          </p:nvSpPr>
          <p:spPr>
            <a:xfrm>
              <a:off x="3571933" y="3021175"/>
              <a:ext cx="496102" cy="598296"/>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35" name="Oval"/>
            <p:cNvSpPr/>
            <p:nvPr/>
          </p:nvSpPr>
          <p:spPr>
            <a:xfrm>
              <a:off x="3742025" y="3224850"/>
              <a:ext cx="85047" cy="101838"/>
            </a:xfrm>
            <a:prstGeom prst="ellipse">
              <a:avLst/>
            </a:prstGeom>
            <a:solidFill>
              <a:srgbClr val="0080FF"/>
            </a:solidFill>
            <a:ln w="12700" cap="flat">
              <a:noFill/>
              <a:miter lim="400000"/>
            </a:ln>
            <a:effectLst/>
          </p:spPr>
          <p:txBody>
            <a:bodyPr wrap="square" lIns="38100" tIns="38100" rIns="38100" bIns="38100" numCol="1" anchor="ctr">
              <a:noAutofit/>
            </a:bodyPr>
            <a:lstStyle/>
            <a:p>
              <a:pPr>
                <a:defRPr sz="2400">
                  <a:solidFill>
                    <a:srgbClr val="FFFFFF"/>
                  </a:solidFill>
                </a:defRPr>
              </a:pPr>
              <a:endParaRPr/>
            </a:p>
          </p:txBody>
        </p:sp>
        <p:sp>
          <p:nvSpPr>
            <p:cNvPr id="536" name="Oval"/>
            <p:cNvSpPr/>
            <p:nvPr/>
          </p:nvSpPr>
          <p:spPr>
            <a:xfrm>
              <a:off x="6463497" y="3033905"/>
              <a:ext cx="496103" cy="598295"/>
            </a:xfrm>
            <a:prstGeom prst="ellipse">
              <a:avLst/>
            </a:prstGeom>
            <a:no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37" name="Line"/>
            <p:cNvSpPr/>
            <p:nvPr/>
          </p:nvSpPr>
          <p:spPr>
            <a:xfrm>
              <a:off x="255138" y="678915"/>
              <a:ext cx="1772" cy="31824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38" name="Rectangle"/>
            <p:cNvSpPr/>
            <p:nvPr/>
          </p:nvSpPr>
          <p:spPr>
            <a:xfrm>
              <a:off x="0" y="965333"/>
              <a:ext cx="425231" cy="528282"/>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39" name="Line"/>
            <p:cNvSpPr/>
            <p:nvPr/>
          </p:nvSpPr>
          <p:spPr>
            <a:xfrm flipV="1">
              <a:off x="595322" y="2240422"/>
              <a:ext cx="425231" cy="2122"/>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40" name="Line"/>
            <p:cNvSpPr/>
            <p:nvPr/>
          </p:nvSpPr>
          <p:spPr>
            <a:xfrm flipV="1">
              <a:off x="1871012" y="1222048"/>
              <a:ext cx="425231" cy="212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41" name="Line"/>
            <p:cNvSpPr/>
            <p:nvPr/>
          </p:nvSpPr>
          <p:spPr>
            <a:xfrm flipV="1">
              <a:off x="4082208" y="2342259"/>
              <a:ext cx="510278" cy="212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42" name="Line"/>
            <p:cNvSpPr/>
            <p:nvPr/>
          </p:nvSpPr>
          <p:spPr>
            <a:xfrm flipV="1">
              <a:off x="5953222" y="2342259"/>
              <a:ext cx="510277" cy="212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43" name="Line"/>
            <p:cNvSpPr/>
            <p:nvPr/>
          </p:nvSpPr>
          <p:spPr>
            <a:xfrm flipV="1">
              <a:off x="4507439" y="1222048"/>
              <a:ext cx="510277" cy="212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44" name="Line"/>
            <p:cNvSpPr/>
            <p:nvPr/>
          </p:nvSpPr>
          <p:spPr>
            <a:xfrm flipV="1">
              <a:off x="2296242" y="203674"/>
              <a:ext cx="510277" cy="2123"/>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atterns of inheritance"/>
          <p:cNvSpPr>
            <a:spLocks noGrp="1"/>
          </p:cNvSpPr>
          <p:nvPr>
            <p:ph type="title"/>
          </p:nvPr>
        </p:nvSpPr>
        <p:spPr>
          <a:xfrm>
            <a:off x="457200" y="0"/>
            <a:ext cx="8229600" cy="1692275"/>
          </a:xfrm>
          <a:prstGeom prst="rect">
            <a:avLst/>
          </a:prstGeom>
        </p:spPr>
        <p:txBody>
          <a:bodyPr/>
          <a:lstStyle>
            <a:lvl1pPr>
              <a:defRPr>
                <a:latin typeface="Comic Sans MS"/>
                <a:ea typeface="Comic Sans MS"/>
                <a:cs typeface="Comic Sans MS"/>
                <a:sym typeface="Comic Sans MS"/>
              </a:defRPr>
            </a:lvl1pPr>
          </a:lstStyle>
          <a:p>
            <a:r>
              <a:t>Patterns of inheritance</a:t>
            </a:r>
          </a:p>
        </p:txBody>
      </p:sp>
      <p:sp>
        <p:nvSpPr>
          <p:cNvPr id="46" name="The importance of studying the pattern of inheritance of disorders within families:…"/>
          <p:cNvSpPr>
            <a:spLocks noGrp="1"/>
          </p:cNvSpPr>
          <p:nvPr>
            <p:ph type="body" idx="1"/>
          </p:nvPr>
        </p:nvSpPr>
        <p:spPr>
          <a:xfrm>
            <a:off x="469900" y="2159000"/>
            <a:ext cx="7886700" cy="4254500"/>
          </a:xfrm>
          <a:prstGeom prst="rect">
            <a:avLst/>
          </a:prstGeom>
        </p:spPr>
        <p:txBody>
          <a:bodyPr/>
          <a:lstStyle/>
          <a:p>
            <a:pPr marL="383540" indent="-342900">
              <a:buClr>
                <a:srgbClr val="000000"/>
              </a:buClr>
              <a:buSzPct val="100000"/>
              <a:buFont typeface="Comic Sans MS"/>
              <a:defRPr>
                <a:latin typeface="Comic Sans MS"/>
                <a:ea typeface="Comic Sans MS"/>
                <a:cs typeface="Comic Sans MS"/>
                <a:sym typeface="Comic Sans MS"/>
              </a:defRPr>
            </a:pPr>
            <a:r>
              <a:t>The </a:t>
            </a:r>
            <a:r>
              <a:rPr>
                <a:solidFill>
                  <a:srgbClr val="0096FF"/>
                </a:solidFill>
              </a:rPr>
              <a:t>importance of studying</a:t>
            </a:r>
            <a:r>
              <a:t> the pattern of inheritance of disorders within </a:t>
            </a:r>
            <a:r>
              <a:rPr b="1">
                <a:solidFill>
                  <a:srgbClr val="0096FF"/>
                </a:solidFill>
              </a:rPr>
              <a:t>families</a:t>
            </a:r>
            <a:r>
              <a:t>: </a:t>
            </a:r>
          </a:p>
          <a:p>
            <a:pPr marL="783590" lvl="1" indent="-285750">
              <a:buClr>
                <a:srgbClr val="000000"/>
              </a:buClr>
              <a:buSzPct val="100000"/>
              <a:buFont typeface="Comic Sans MS"/>
              <a:buChar char="–"/>
              <a:defRPr>
                <a:latin typeface="Comic Sans MS"/>
                <a:ea typeface="Comic Sans MS"/>
                <a:cs typeface="Comic Sans MS"/>
                <a:sym typeface="Comic Sans MS"/>
              </a:defRPr>
            </a:pPr>
            <a:r>
              <a:rPr>
                <a:solidFill>
                  <a:srgbClr val="0096FF"/>
                </a:solidFill>
                <a:effectLst>
                  <a:outerShdw dist="38100" dir="2700000" rotWithShape="0">
                    <a:srgbClr val="000000">
                      <a:alpha val="33333"/>
                    </a:srgbClr>
                  </a:outerShdw>
                </a:effectLst>
              </a:rPr>
              <a:t>Genetic counseling</a:t>
            </a:r>
            <a:r>
              <a:t>: </a:t>
            </a:r>
            <a:r>
              <a:rPr>
                <a:solidFill>
                  <a:srgbClr val="FF2600"/>
                </a:solidFill>
              </a:rPr>
              <a:t>Advice</a:t>
            </a:r>
            <a:r>
              <a:t> to be given to members of a family regarding the susceptibility of their developing the disease OR.</a:t>
            </a:r>
          </a:p>
          <a:p>
            <a:pPr marL="783590" lvl="1" indent="-285750">
              <a:buClr>
                <a:srgbClr val="000000"/>
              </a:buClr>
              <a:buSzPct val="100000"/>
              <a:buFont typeface="Comic Sans MS"/>
              <a:buChar char="–"/>
              <a:defRPr>
                <a:latin typeface="Comic Sans MS"/>
                <a:ea typeface="Comic Sans MS"/>
                <a:cs typeface="Comic Sans MS"/>
                <a:sym typeface="Comic Sans MS"/>
              </a:defRPr>
            </a:pPr>
            <a:r>
              <a:t>Passing it on to their children.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build="p" bldLvl="5"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Y-linked inheritance"/>
          <p:cNvSpPr>
            <a:spLocks noGrp="1"/>
          </p:cNvSpPr>
          <p:nvPr>
            <p:ph type="title"/>
          </p:nvPr>
        </p:nvSpPr>
        <p:spPr>
          <a:xfrm>
            <a:off x="685800" y="0"/>
            <a:ext cx="8229600" cy="1692275"/>
          </a:xfrm>
          <a:prstGeom prst="rect">
            <a:avLst/>
          </a:prstGeom>
        </p:spPr>
        <p:txBody>
          <a:bodyPr/>
          <a:lstStyle/>
          <a:p>
            <a:pPr>
              <a:defRPr>
                <a:latin typeface="Comic Sans MS"/>
                <a:ea typeface="Comic Sans MS"/>
                <a:cs typeface="Comic Sans MS"/>
                <a:sym typeface="Comic Sans MS"/>
              </a:defRPr>
            </a:pPr>
            <a:r>
              <a:rPr>
                <a:solidFill>
                  <a:srgbClr val="0433FF"/>
                </a:solidFill>
              </a:rPr>
              <a:t>Y-linked</a:t>
            </a:r>
            <a:r>
              <a:t> inheritance</a:t>
            </a:r>
          </a:p>
        </p:txBody>
      </p:sp>
      <p:sp>
        <p:nvSpPr>
          <p:cNvPr id="554" name="Only males are affected…"/>
          <p:cNvSpPr>
            <a:spLocks noGrp="1"/>
          </p:cNvSpPr>
          <p:nvPr>
            <p:ph type="body" sz="half" idx="1"/>
          </p:nvPr>
        </p:nvSpPr>
        <p:spPr>
          <a:xfrm>
            <a:off x="5095875" y="1930400"/>
            <a:ext cx="3708400" cy="3517900"/>
          </a:xfrm>
          <a:prstGeom prst="rect">
            <a:avLst/>
          </a:prstGeom>
        </p:spPr>
        <p:txBody>
          <a:bodyPr/>
          <a:lstStyle/>
          <a:p>
            <a:pPr marL="383540" indent="-342900">
              <a:buClr>
                <a:srgbClr val="000000"/>
              </a:buClr>
              <a:buSzPct val="100000"/>
              <a:buFont typeface="Comic Sans MS"/>
              <a:defRPr sz="3200">
                <a:latin typeface="Comic Sans MS"/>
                <a:ea typeface="Comic Sans MS"/>
                <a:cs typeface="Comic Sans MS"/>
                <a:sym typeface="Comic Sans MS"/>
              </a:defRPr>
            </a:pPr>
            <a:r>
              <a:rPr>
                <a:solidFill>
                  <a:srgbClr val="0433FF"/>
                </a:solidFill>
              </a:rPr>
              <a:t>Only males</a:t>
            </a:r>
            <a:r>
              <a:t> are affected</a:t>
            </a:r>
          </a:p>
          <a:p>
            <a:pPr marL="383540" indent="-342900">
              <a:buClr>
                <a:srgbClr val="000000"/>
              </a:buClr>
              <a:buSzPct val="100000"/>
              <a:buFont typeface="Comic Sans MS"/>
              <a:defRPr sz="3200">
                <a:solidFill>
                  <a:srgbClr val="0433FF"/>
                </a:solidFill>
                <a:latin typeface="Comic Sans MS"/>
                <a:ea typeface="Comic Sans MS"/>
                <a:cs typeface="Comic Sans MS"/>
                <a:sym typeface="Comic Sans MS"/>
              </a:defRPr>
            </a:pPr>
            <a:r>
              <a:t>Male infertility</a:t>
            </a:r>
          </a:p>
        </p:txBody>
      </p:sp>
      <p:grpSp>
        <p:nvGrpSpPr>
          <p:cNvPr id="569" name="Group"/>
          <p:cNvGrpSpPr/>
          <p:nvPr/>
        </p:nvGrpSpPr>
        <p:grpSpPr>
          <a:xfrm>
            <a:off x="588341" y="1910734"/>
            <a:ext cx="4072559" cy="4413866"/>
            <a:chOff x="0" y="0"/>
            <a:chExt cx="4072558" cy="4413865"/>
          </a:xfrm>
        </p:grpSpPr>
        <p:sp>
          <p:nvSpPr>
            <p:cNvPr id="555" name="Rectangle"/>
            <p:cNvSpPr/>
            <p:nvPr/>
          </p:nvSpPr>
          <p:spPr>
            <a:xfrm>
              <a:off x="1711542" y="470928"/>
              <a:ext cx="531034" cy="709000"/>
            </a:xfrm>
            <a:prstGeom prst="rect">
              <a:avLst/>
            </a:prstGeom>
            <a:solidFill>
              <a:srgbClr val="FFA941"/>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56" name="Oval"/>
            <p:cNvSpPr/>
            <p:nvPr/>
          </p:nvSpPr>
          <p:spPr>
            <a:xfrm>
              <a:off x="2892050" y="392729"/>
              <a:ext cx="590906" cy="788936"/>
            </a:xfrm>
            <a:prstGeom prst="ellipse">
              <a:avLst/>
            </a:prstGeom>
            <a:no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57" name="Rectangle"/>
            <p:cNvSpPr/>
            <p:nvPr/>
          </p:nvSpPr>
          <p:spPr>
            <a:xfrm>
              <a:off x="1711542" y="2048798"/>
              <a:ext cx="531034" cy="709000"/>
            </a:xfrm>
            <a:prstGeom prst="rect">
              <a:avLst/>
            </a:prstGeom>
            <a:solidFill>
              <a:srgbClr val="FFA941"/>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58" name="Oval"/>
            <p:cNvSpPr/>
            <p:nvPr/>
          </p:nvSpPr>
          <p:spPr>
            <a:xfrm>
              <a:off x="2950620" y="2048798"/>
              <a:ext cx="590906" cy="788936"/>
            </a:xfrm>
            <a:prstGeom prst="ellipse">
              <a:avLst/>
            </a:prstGeom>
            <a:no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59" name="Oval"/>
            <p:cNvSpPr/>
            <p:nvPr/>
          </p:nvSpPr>
          <p:spPr>
            <a:xfrm>
              <a:off x="471162" y="2048798"/>
              <a:ext cx="590906" cy="788936"/>
            </a:xfrm>
            <a:prstGeom prst="ellipse">
              <a:avLst/>
            </a:prstGeom>
            <a:no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60" name="Rectangle"/>
            <p:cNvSpPr/>
            <p:nvPr/>
          </p:nvSpPr>
          <p:spPr>
            <a:xfrm>
              <a:off x="1063368" y="3152264"/>
              <a:ext cx="531035" cy="709000"/>
            </a:xfrm>
            <a:prstGeom prst="rect">
              <a:avLst/>
            </a:prstGeom>
            <a:solidFill>
              <a:srgbClr val="FFA941"/>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61" name="Line"/>
            <p:cNvSpPr/>
            <p:nvPr/>
          </p:nvSpPr>
          <p:spPr>
            <a:xfrm>
              <a:off x="2242575" y="787197"/>
              <a:ext cx="649476" cy="15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62" name="Line"/>
            <p:cNvSpPr/>
            <p:nvPr/>
          </p:nvSpPr>
          <p:spPr>
            <a:xfrm>
              <a:off x="1062067" y="2363329"/>
              <a:ext cx="649476" cy="1589"/>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63" name="Line"/>
            <p:cNvSpPr/>
            <p:nvPr/>
          </p:nvSpPr>
          <p:spPr>
            <a:xfrm>
              <a:off x="2596597" y="787197"/>
              <a:ext cx="1589" cy="78719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64" name="Line"/>
            <p:cNvSpPr/>
            <p:nvPr/>
          </p:nvSpPr>
          <p:spPr>
            <a:xfrm flipH="1">
              <a:off x="1947123" y="1574394"/>
              <a:ext cx="1298950" cy="1589"/>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65" name="Line"/>
            <p:cNvSpPr/>
            <p:nvPr/>
          </p:nvSpPr>
          <p:spPr>
            <a:xfrm>
              <a:off x="1947123" y="1574394"/>
              <a:ext cx="1588" cy="39446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66" name="Line"/>
            <p:cNvSpPr/>
            <p:nvPr/>
          </p:nvSpPr>
          <p:spPr>
            <a:xfrm>
              <a:off x="3246072" y="1574394"/>
              <a:ext cx="1589" cy="39446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67" name="Line"/>
            <p:cNvSpPr/>
            <p:nvPr/>
          </p:nvSpPr>
          <p:spPr>
            <a:xfrm>
              <a:off x="1357519" y="2363329"/>
              <a:ext cx="1589" cy="788936"/>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68" name="Rectangle"/>
            <p:cNvSpPr/>
            <p:nvPr/>
          </p:nvSpPr>
          <p:spPr>
            <a:xfrm>
              <a:off x="0" y="0"/>
              <a:ext cx="4072559" cy="4413866"/>
            </a:xfrm>
            <a:prstGeom prst="rect">
              <a:avLst/>
            </a:prstGeom>
            <a:no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5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1"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Y-linked inheritance (Y)"/>
          <p:cNvSpPr>
            <a:spLocks noGrp="1"/>
          </p:cNvSpPr>
          <p:nvPr>
            <p:ph type="title"/>
          </p:nvPr>
        </p:nvSpPr>
        <p:spPr>
          <a:xfrm>
            <a:off x="736600" y="104774"/>
            <a:ext cx="8013700" cy="1866901"/>
          </a:xfrm>
          <a:prstGeom prst="rect">
            <a:avLst/>
          </a:prstGeom>
        </p:spPr>
        <p:txBody>
          <a:bodyPr/>
          <a:lstStyle>
            <a:lvl1pPr>
              <a:defRPr>
                <a:latin typeface="Comic Sans MS"/>
                <a:ea typeface="Comic Sans MS"/>
                <a:cs typeface="Comic Sans MS"/>
                <a:sym typeface="Comic Sans MS"/>
              </a:defRPr>
            </a:lvl1pPr>
          </a:lstStyle>
          <a:p>
            <a:r>
              <a:t>Y-linked inheritance (Y)</a:t>
            </a:r>
          </a:p>
        </p:txBody>
      </p:sp>
      <p:sp>
        <p:nvSpPr>
          <p:cNvPr id="574" name="– Affects only males…"/>
          <p:cNvSpPr/>
          <p:nvPr/>
        </p:nvSpPr>
        <p:spPr>
          <a:xfrm>
            <a:off x="1371600" y="5346700"/>
            <a:ext cx="7632700" cy="13081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marL="383540" indent="-383540" algn="l">
              <a:spcBef>
                <a:spcPts val="400"/>
              </a:spcBef>
              <a:buClr>
                <a:srgbClr val="000000"/>
              </a:buClr>
              <a:buFont typeface="Arial"/>
            </a:pPr>
            <a:r>
              <a:rPr sz="1800">
                <a:solidFill>
                  <a:srgbClr val="000000"/>
                </a:solidFill>
                <a:uFill>
                  <a:solidFill>
                    <a:srgbClr val="000000"/>
                  </a:solidFill>
                </a:uFill>
                <a:latin typeface="Arial"/>
                <a:ea typeface="Arial"/>
                <a:cs typeface="Arial"/>
                <a:sym typeface="Arial"/>
              </a:rPr>
              <a:t>–</a:t>
            </a:r>
            <a:r>
              <a:rPr sz="2000">
                <a:solidFill>
                  <a:srgbClr val="000000"/>
                </a:solidFill>
                <a:uFill>
                  <a:solidFill>
                    <a:srgbClr val="000000"/>
                  </a:solidFill>
                </a:uFill>
                <a:latin typeface="Arial"/>
                <a:ea typeface="Arial"/>
                <a:cs typeface="Arial"/>
                <a:sym typeface="Arial"/>
              </a:rPr>
              <a:t> </a:t>
            </a:r>
            <a:r>
              <a:rPr sz="2000">
                <a:solidFill>
                  <a:srgbClr val="000000"/>
                </a:solidFill>
                <a:uFill>
                  <a:solidFill>
                    <a:srgbClr val="000000"/>
                  </a:solidFill>
                </a:uFill>
                <a:latin typeface="Comic Sans MS"/>
                <a:ea typeface="Comic Sans MS"/>
                <a:cs typeface="Comic Sans MS"/>
                <a:sym typeface="Comic Sans MS"/>
              </a:rPr>
              <a:t>Affects only males</a:t>
            </a:r>
          </a:p>
          <a:p>
            <a:pPr marL="383540" indent="-383540" algn="l">
              <a:spcBef>
                <a:spcPts val="500"/>
              </a:spcBef>
              <a:buClr>
                <a:srgbClr val="000000"/>
              </a:buClr>
              <a:buFont typeface="Comic Sans MS"/>
              <a:defRPr sz="2000">
                <a:solidFill>
                  <a:srgbClr val="000000"/>
                </a:solidFill>
                <a:uFill>
                  <a:solidFill>
                    <a:srgbClr val="000000"/>
                  </a:solidFill>
                </a:uFill>
                <a:latin typeface="Comic Sans MS"/>
                <a:ea typeface="Comic Sans MS"/>
                <a:cs typeface="Comic Sans MS"/>
                <a:sym typeface="Comic Sans MS"/>
              </a:defRPr>
            </a:pPr>
            <a:r>
              <a:t>– Affected males always have affected fathers </a:t>
            </a:r>
          </a:p>
          <a:p>
            <a:pPr marL="383540" indent="-383540" algn="l">
              <a:spcBef>
                <a:spcPts val="500"/>
              </a:spcBef>
              <a:buClr>
                <a:srgbClr val="000000"/>
              </a:buClr>
              <a:buFont typeface="Comic Sans MS"/>
              <a:defRPr sz="2000">
                <a:solidFill>
                  <a:srgbClr val="000000"/>
                </a:solidFill>
                <a:uFill>
                  <a:solidFill>
                    <a:srgbClr val="000000"/>
                  </a:solidFill>
                </a:uFill>
                <a:latin typeface="Comic Sans MS"/>
                <a:ea typeface="Comic Sans MS"/>
                <a:cs typeface="Comic Sans MS"/>
                <a:sym typeface="Comic Sans MS"/>
              </a:defRPr>
            </a:pPr>
            <a:r>
              <a:t>– All sons of an affected male are affected</a:t>
            </a:r>
          </a:p>
        </p:txBody>
      </p:sp>
      <p:grpSp>
        <p:nvGrpSpPr>
          <p:cNvPr id="624" name="Group"/>
          <p:cNvGrpSpPr/>
          <p:nvPr/>
        </p:nvGrpSpPr>
        <p:grpSpPr>
          <a:xfrm>
            <a:off x="1422400" y="2082800"/>
            <a:ext cx="6388100" cy="2717800"/>
            <a:chOff x="0" y="0"/>
            <a:chExt cx="6388099" cy="2717799"/>
          </a:xfrm>
        </p:grpSpPr>
        <p:sp>
          <p:nvSpPr>
            <p:cNvPr id="575" name="Rectangle"/>
            <p:cNvSpPr/>
            <p:nvPr/>
          </p:nvSpPr>
          <p:spPr>
            <a:xfrm>
              <a:off x="2971800" y="0"/>
              <a:ext cx="381000" cy="395288"/>
            </a:xfrm>
            <a:prstGeom prst="rect">
              <a:avLst/>
            </a:prstGeom>
            <a:solidFill>
              <a:srgbClr val="0080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76" name="Circle"/>
            <p:cNvSpPr/>
            <p:nvPr/>
          </p:nvSpPr>
          <p:spPr>
            <a:xfrm>
              <a:off x="1143000" y="688975"/>
              <a:ext cx="444500" cy="447675"/>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77" name="Line"/>
            <p:cNvSpPr/>
            <p:nvPr/>
          </p:nvSpPr>
          <p:spPr>
            <a:xfrm>
              <a:off x="2273300" y="593725"/>
              <a:ext cx="1588" cy="16192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78" name="Line"/>
            <p:cNvSpPr/>
            <p:nvPr/>
          </p:nvSpPr>
          <p:spPr>
            <a:xfrm flipV="1">
              <a:off x="2286000" y="584200"/>
              <a:ext cx="2286000" cy="15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79" name="Line"/>
            <p:cNvSpPr/>
            <p:nvPr/>
          </p:nvSpPr>
          <p:spPr>
            <a:xfrm>
              <a:off x="3581400" y="203200"/>
              <a:ext cx="1588" cy="4572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80" name="Square"/>
            <p:cNvSpPr/>
            <p:nvPr/>
          </p:nvSpPr>
          <p:spPr>
            <a:xfrm>
              <a:off x="2038350" y="754062"/>
              <a:ext cx="381000" cy="382588"/>
            </a:xfrm>
            <a:prstGeom prst="rect">
              <a:avLst/>
            </a:prstGeom>
            <a:solidFill>
              <a:srgbClr val="0080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81" name="Line"/>
            <p:cNvSpPr/>
            <p:nvPr/>
          </p:nvSpPr>
          <p:spPr>
            <a:xfrm flipV="1">
              <a:off x="1054100" y="1346200"/>
              <a:ext cx="1676400" cy="15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82" name="Line"/>
            <p:cNvSpPr/>
            <p:nvPr/>
          </p:nvSpPr>
          <p:spPr>
            <a:xfrm>
              <a:off x="1828800" y="908050"/>
              <a:ext cx="1588" cy="4572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83" name="Circle"/>
            <p:cNvSpPr/>
            <p:nvPr/>
          </p:nvSpPr>
          <p:spPr>
            <a:xfrm>
              <a:off x="3352800" y="679450"/>
              <a:ext cx="444500" cy="447675"/>
            </a:xfrm>
            <a:prstGeom prst="ellipse">
              <a:avLst/>
            </a:prstGeom>
            <a:no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84" name="Square"/>
            <p:cNvSpPr/>
            <p:nvPr/>
          </p:nvSpPr>
          <p:spPr>
            <a:xfrm>
              <a:off x="4432300" y="755650"/>
              <a:ext cx="381000" cy="382588"/>
            </a:xfrm>
            <a:prstGeom prst="rect">
              <a:avLst/>
            </a:prstGeom>
            <a:solidFill>
              <a:srgbClr val="0080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85" name="Line"/>
            <p:cNvSpPr/>
            <p:nvPr/>
          </p:nvSpPr>
          <p:spPr>
            <a:xfrm>
              <a:off x="3581400" y="593725"/>
              <a:ext cx="1588" cy="8572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86" name="Line"/>
            <p:cNvSpPr/>
            <p:nvPr/>
          </p:nvSpPr>
          <p:spPr>
            <a:xfrm>
              <a:off x="4584700" y="593725"/>
              <a:ext cx="1588" cy="1524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87" name="Line"/>
            <p:cNvSpPr/>
            <p:nvPr/>
          </p:nvSpPr>
          <p:spPr>
            <a:xfrm>
              <a:off x="2730500" y="1355725"/>
              <a:ext cx="1588" cy="161925"/>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88" name="Circle"/>
            <p:cNvSpPr/>
            <p:nvPr/>
          </p:nvSpPr>
          <p:spPr>
            <a:xfrm>
              <a:off x="0" y="1508125"/>
              <a:ext cx="444500" cy="447675"/>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89" name="Square"/>
            <p:cNvSpPr/>
            <p:nvPr/>
          </p:nvSpPr>
          <p:spPr>
            <a:xfrm>
              <a:off x="838200" y="1508125"/>
              <a:ext cx="381000" cy="382588"/>
            </a:xfrm>
            <a:prstGeom prst="rect">
              <a:avLst/>
            </a:prstGeom>
            <a:solidFill>
              <a:srgbClr val="0080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90" name="Line"/>
            <p:cNvSpPr/>
            <p:nvPr/>
          </p:nvSpPr>
          <p:spPr>
            <a:xfrm>
              <a:off x="1054100" y="1355725"/>
              <a:ext cx="1588" cy="1524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91" name="Circle"/>
            <p:cNvSpPr/>
            <p:nvPr/>
          </p:nvSpPr>
          <p:spPr>
            <a:xfrm>
              <a:off x="2451100" y="1508125"/>
              <a:ext cx="444500" cy="447675"/>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92" name="Circle"/>
            <p:cNvSpPr/>
            <p:nvPr/>
          </p:nvSpPr>
          <p:spPr>
            <a:xfrm>
              <a:off x="0" y="2270125"/>
              <a:ext cx="444500" cy="447675"/>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93" name="Square"/>
            <p:cNvSpPr/>
            <p:nvPr/>
          </p:nvSpPr>
          <p:spPr>
            <a:xfrm>
              <a:off x="914400" y="2260600"/>
              <a:ext cx="381000" cy="382588"/>
            </a:xfrm>
            <a:prstGeom prst="rect">
              <a:avLst/>
            </a:prstGeom>
            <a:solidFill>
              <a:srgbClr val="0080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94" name="Line"/>
            <p:cNvSpPr/>
            <p:nvPr/>
          </p:nvSpPr>
          <p:spPr>
            <a:xfrm>
              <a:off x="228600" y="2117725"/>
              <a:ext cx="1588" cy="1524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95" name="Line"/>
            <p:cNvSpPr/>
            <p:nvPr/>
          </p:nvSpPr>
          <p:spPr>
            <a:xfrm>
              <a:off x="1066800" y="2117725"/>
              <a:ext cx="1588" cy="1524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96" name="Line"/>
            <p:cNvSpPr/>
            <p:nvPr/>
          </p:nvSpPr>
          <p:spPr>
            <a:xfrm flipV="1">
              <a:off x="228600" y="2117725"/>
              <a:ext cx="838200" cy="127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97" name="Line"/>
            <p:cNvSpPr/>
            <p:nvPr/>
          </p:nvSpPr>
          <p:spPr>
            <a:xfrm>
              <a:off x="609600" y="1660525"/>
              <a:ext cx="1588" cy="4572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98" name="Square"/>
            <p:cNvSpPr/>
            <p:nvPr/>
          </p:nvSpPr>
          <p:spPr>
            <a:xfrm>
              <a:off x="2832100" y="2270125"/>
              <a:ext cx="381000" cy="382588"/>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99" name="Line"/>
            <p:cNvSpPr/>
            <p:nvPr/>
          </p:nvSpPr>
          <p:spPr>
            <a:xfrm>
              <a:off x="3060700" y="1660525"/>
              <a:ext cx="1588" cy="6096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00" name="Circle"/>
            <p:cNvSpPr/>
            <p:nvPr/>
          </p:nvSpPr>
          <p:spPr>
            <a:xfrm>
              <a:off x="5105400" y="1498600"/>
              <a:ext cx="444500" cy="447675"/>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601" name="Square"/>
            <p:cNvSpPr/>
            <p:nvPr/>
          </p:nvSpPr>
          <p:spPr>
            <a:xfrm>
              <a:off x="5943600" y="1498600"/>
              <a:ext cx="381000" cy="382588"/>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602" name="Line"/>
            <p:cNvSpPr/>
            <p:nvPr/>
          </p:nvSpPr>
          <p:spPr>
            <a:xfrm>
              <a:off x="5334000" y="1346200"/>
              <a:ext cx="1588" cy="1524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03" name="Square"/>
            <p:cNvSpPr/>
            <p:nvPr/>
          </p:nvSpPr>
          <p:spPr>
            <a:xfrm>
              <a:off x="4419600" y="1498600"/>
              <a:ext cx="381000" cy="382588"/>
            </a:xfrm>
            <a:prstGeom prst="rect">
              <a:avLst/>
            </a:prstGeom>
            <a:solidFill>
              <a:srgbClr val="0080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604" name="Circle"/>
            <p:cNvSpPr/>
            <p:nvPr/>
          </p:nvSpPr>
          <p:spPr>
            <a:xfrm>
              <a:off x="5943600" y="2260600"/>
              <a:ext cx="444500" cy="447675"/>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605" name="Square"/>
            <p:cNvSpPr/>
            <p:nvPr/>
          </p:nvSpPr>
          <p:spPr>
            <a:xfrm>
              <a:off x="5105400" y="2260600"/>
              <a:ext cx="381000" cy="382588"/>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606" name="Line"/>
            <p:cNvSpPr/>
            <p:nvPr/>
          </p:nvSpPr>
          <p:spPr>
            <a:xfrm>
              <a:off x="5334000" y="2108200"/>
              <a:ext cx="1588" cy="1524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07" name="Line"/>
            <p:cNvSpPr/>
            <p:nvPr/>
          </p:nvSpPr>
          <p:spPr>
            <a:xfrm>
              <a:off x="6172200" y="2108200"/>
              <a:ext cx="1588" cy="1524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08" name="Line"/>
            <p:cNvSpPr/>
            <p:nvPr/>
          </p:nvSpPr>
          <p:spPr>
            <a:xfrm flipV="1">
              <a:off x="5334000" y="2108200"/>
              <a:ext cx="838200" cy="127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09" name="Line"/>
            <p:cNvSpPr/>
            <p:nvPr/>
          </p:nvSpPr>
          <p:spPr>
            <a:xfrm>
              <a:off x="5715000" y="1651000"/>
              <a:ext cx="1588" cy="4572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10" name="Line"/>
            <p:cNvSpPr/>
            <p:nvPr/>
          </p:nvSpPr>
          <p:spPr>
            <a:xfrm flipV="1">
              <a:off x="4572000" y="1346200"/>
              <a:ext cx="762000" cy="15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11" name="Line"/>
            <p:cNvSpPr/>
            <p:nvPr/>
          </p:nvSpPr>
          <p:spPr>
            <a:xfrm>
              <a:off x="4572000" y="1346200"/>
              <a:ext cx="1588" cy="1524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12" name="Line"/>
            <p:cNvSpPr/>
            <p:nvPr/>
          </p:nvSpPr>
          <p:spPr>
            <a:xfrm>
              <a:off x="5029200" y="889000"/>
              <a:ext cx="1588" cy="4572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13" name="Circle"/>
            <p:cNvSpPr/>
            <p:nvPr/>
          </p:nvSpPr>
          <p:spPr>
            <a:xfrm>
              <a:off x="1600200" y="1508125"/>
              <a:ext cx="444500" cy="447675"/>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614" name="Line"/>
            <p:cNvSpPr/>
            <p:nvPr/>
          </p:nvSpPr>
          <p:spPr>
            <a:xfrm>
              <a:off x="1828800" y="1346200"/>
              <a:ext cx="1588" cy="152400"/>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15" name="Line"/>
            <p:cNvSpPr/>
            <p:nvPr/>
          </p:nvSpPr>
          <p:spPr>
            <a:xfrm flipV="1">
              <a:off x="444500" y="1651000"/>
              <a:ext cx="381000" cy="15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16" name="Line"/>
            <p:cNvSpPr/>
            <p:nvPr/>
          </p:nvSpPr>
          <p:spPr>
            <a:xfrm flipV="1">
              <a:off x="1587500" y="889000"/>
              <a:ext cx="457200" cy="15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17" name="Line"/>
            <p:cNvSpPr/>
            <p:nvPr/>
          </p:nvSpPr>
          <p:spPr>
            <a:xfrm flipV="1">
              <a:off x="2882900" y="1651000"/>
              <a:ext cx="457200" cy="15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18" name="Square"/>
            <p:cNvSpPr/>
            <p:nvPr/>
          </p:nvSpPr>
          <p:spPr>
            <a:xfrm>
              <a:off x="3289300" y="1508125"/>
              <a:ext cx="381000" cy="382588"/>
            </a:xfrm>
            <a:prstGeom prst="rect">
              <a:avLst/>
            </a:prstGeom>
            <a:solidFill>
              <a:srgbClr val="FFFFFF"/>
            </a:solidFill>
            <a:ln w="28575"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619" name="Line"/>
            <p:cNvSpPr/>
            <p:nvPr/>
          </p:nvSpPr>
          <p:spPr>
            <a:xfrm flipV="1">
              <a:off x="5549900" y="1651000"/>
              <a:ext cx="381000" cy="15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20" name="Line"/>
            <p:cNvSpPr/>
            <p:nvPr/>
          </p:nvSpPr>
          <p:spPr>
            <a:xfrm flipV="1">
              <a:off x="4787900" y="889000"/>
              <a:ext cx="457200" cy="15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21" name="Circle"/>
            <p:cNvSpPr/>
            <p:nvPr/>
          </p:nvSpPr>
          <p:spPr>
            <a:xfrm>
              <a:off x="5194300" y="687387"/>
              <a:ext cx="444500" cy="447676"/>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622" name="Line"/>
            <p:cNvSpPr/>
            <p:nvPr/>
          </p:nvSpPr>
          <p:spPr>
            <a:xfrm flipV="1">
              <a:off x="3340100" y="203200"/>
              <a:ext cx="457200" cy="1588"/>
            </a:xfrm>
            <a:prstGeom prst="line">
              <a:avLst/>
            </a:prstGeom>
            <a:noFill/>
            <a:ln w="28575"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23" name="Circle"/>
            <p:cNvSpPr/>
            <p:nvPr/>
          </p:nvSpPr>
          <p:spPr>
            <a:xfrm>
              <a:off x="3746500" y="0"/>
              <a:ext cx="444500" cy="447675"/>
            </a:xfrm>
            <a:prstGeom prst="ellipse">
              <a:avLst/>
            </a:prstGeom>
            <a:solidFill>
              <a:srgbClr val="FFFFFF"/>
            </a:solidFill>
            <a:ln w="28575"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gr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Y-linked gene (feature)"/>
          <p:cNvSpPr/>
          <p:nvPr/>
        </p:nvSpPr>
        <p:spPr>
          <a:xfrm>
            <a:off x="838200" y="298450"/>
            <a:ext cx="8242300" cy="8509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buClr>
                <a:srgbClr val="000000"/>
              </a:buClr>
              <a:buFont typeface="Comic Sans MS"/>
              <a:defRPr sz="4400">
                <a:solidFill>
                  <a:srgbClr val="000000"/>
                </a:solidFill>
                <a:uFill>
                  <a:solidFill>
                    <a:srgbClr val="000000"/>
                  </a:solidFill>
                </a:uFill>
                <a:latin typeface="Comic Sans MS"/>
                <a:ea typeface="Comic Sans MS"/>
                <a:cs typeface="Comic Sans MS"/>
                <a:sym typeface="Comic Sans MS"/>
              </a:defRPr>
            </a:lvl1pPr>
          </a:lstStyle>
          <a:p>
            <a:r>
              <a:t>Y-linked gene (feature)</a:t>
            </a:r>
          </a:p>
        </p:txBody>
      </p:sp>
      <p:pic>
        <p:nvPicPr>
          <p:cNvPr id="629" name="image.png" descr="image.png"/>
          <p:cNvPicPr>
            <a:picLocks/>
          </p:cNvPicPr>
          <p:nvPr/>
        </p:nvPicPr>
        <p:blipFill>
          <a:blip r:embed="rId3">
            <a:extLst/>
          </a:blip>
          <a:stretch>
            <a:fillRect/>
          </a:stretch>
        </p:blipFill>
        <p:spPr>
          <a:xfrm>
            <a:off x="1196975" y="1209675"/>
            <a:ext cx="7527925" cy="4070350"/>
          </a:xfrm>
          <a:prstGeom prst="rect">
            <a:avLst/>
          </a:prstGeom>
          <a:ln w="12700">
            <a:miter lim="400000"/>
          </a:ln>
        </p:spPr>
      </p:pic>
      <p:pic>
        <p:nvPicPr>
          <p:cNvPr id="630" name="HAIREARS.jpg" descr="HAIREARS.jpg"/>
          <p:cNvPicPr>
            <a:picLocks/>
          </p:cNvPicPr>
          <p:nvPr/>
        </p:nvPicPr>
        <p:blipFill>
          <a:blip r:embed="rId4">
            <a:extLst/>
          </a:blip>
          <a:stretch>
            <a:fillRect/>
          </a:stretch>
        </p:blipFill>
        <p:spPr>
          <a:xfrm>
            <a:off x="5584825" y="5157787"/>
            <a:ext cx="3419475" cy="1700213"/>
          </a:xfrm>
          <a:prstGeom prst="rect">
            <a:avLst/>
          </a:prstGeom>
          <a:ln w="12700">
            <a:miter lim="400000"/>
          </a:ln>
        </p:spPr>
      </p:pic>
      <p:sp>
        <p:nvSpPr>
          <p:cNvPr id="631" name="Hairy ears"/>
          <p:cNvSpPr/>
          <p:nvPr/>
        </p:nvSpPr>
        <p:spPr>
          <a:xfrm>
            <a:off x="7007026" y="4565650"/>
            <a:ext cx="2054623" cy="5334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Arial"/>
              <a:defRPr sz="3200" b="1">
                <a:latin typeface="Arial"/>
                <a:ea typeface="Arial"/>
                <a:cs typeface="Arial"/>
                <a:sym typeface="Arial"/>
              </a:defRPr>
            </a:lvl1pPr>
          </a:lstStyle>
          <a:p>
            <a:r>
              <a:t>Hairy ears</a:t>
            </a:r>
          </a:p>
        </p:txBody>
      </p:sp>
      <p:sp>
        <p:nvSpPr>
          <p:cNvPr id="632" name="Only males are affected"/>
          <p:cNvSpPr/>
          <p:nvPr/>
        </p:nvSpPr>
        <p:spPr>
          <a:xfrm>
            <a:off x="877912" y="5770029"/>
            <a:ext cx="4081414" cy="470967"/>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Arial"/>
              <a:defRPr b="1">
                <a:latin typeface="Arial"/>
                <a:ea typeface="Arial"/>
                <a:cs typeface="Arial"/>
                <a:sym typeface="Arial"/>
              </a:defRPr>
            </a:lvl1pPr>
          </a:lstStyle>
          <a:p>
            <a:r>
              <a:t>Only males are affected</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Mitochondrial inheritance"/>
          <p:cNvSpPr>
            <a:spLocks noGrp="1"/>
          </p:cNvSpPr>
          <p:nvPr>
            <p:ph type="title"/>
          </p:nvPr>
        </p:nvSpPr>
        <p:spPr>
          <a:xfrm>
            <a:off x="304800" y="-1588"/>
            <a:ext cx="8534400" cy="1816101"/>
          </a:xfrm>
          <a:prstGeom prst="rect">
            <a:avLst/>
          </a:prstGeom>
        </p:spPr>
        <p:txBody>
          <a:bodyPr/>
          <a:lstStyle>
            <a:lvl1pPr>
              <a:defRPr>
                <a:latin typeface="Comic Sans MS"/>
                <a:ea typeface="Comic Sans MS"/>
                <a:cs typeface="Comic Sans MS"/>
                <a:sym typeface="Comic Sans MS"/>
              </a:defRPr>
            </a:lvl1pPr>
          </a:lstStyle>
          <a:p>
            <a:r>
              <a:t>Mitochondrial inheritance</a:t>
            </a:r>
          </a:p>
        </p:txBody>
      </p:sp>
      <p:sp>
        <p:nvSpPr>
          <p:cNvPr id="637" name="All mitochondrial DNA is maternally inherited…"/>
          <p:cNvSpPr>
            <a:spLocks noGrp="1"/>
          </p:cNvSpPr>
          <p:nvPr>
            <p:ph type="body" sz="half" idx="1"/>
          </p:nvPr>
        </p:nvSpPr>
        <p:spPr>
          <a:xfrm>
            <a:off x="4908550" y="1981200"/>
            <a:ext cx="4006850" cy="4876800"/>
          </a:xfrm>
          <a:prstGeom prst="rect">
            <a:avLst/>
          </a:prstGeom>
        </p:spPr>
        <p:txBody>
          <a:bodyPr/>
          <a:lstStyle/>
          <a:p>
            <a:pPr marL="383540" indent="-342900">
              <a:buClr>
                <a:srgbClr val="000000"/>
              </a:buClr>
              <a:buSzPct val="100000"/>
              <a:buFont typeface="Comic Sans MS"/>
              <a:defRPr sz="2800">
                <a:latin typeface="Comic Sans MS"/>
                <a:ea typeface="Comic Sans MS"/>
                <a:cs typeface="Comic Sans MS"/>
                <a:sym typeface="Comic Sans MS"/>
              </a:defRPr>
            </a:pPr>
            <a:r>
              <a:t>All mitochondrial DNA is maternally inherited</a:t>
            </a:r>
          </a:p>
          <a:p>
            <a:pPr marL="383540" indent="-342900">
              <a:buClr>
                <a:srgbClr val="000000"/>
              </a:buClr>
              <a:buSzPct val="100000"/>
              <a:buFont typeface="Comic Sans MS"/>
              <a:defRPr sz="2800">
                <a:latin typeface="Comic Sans MS"/>
                <a:ea typeface="Comic Sans MS"/>
                <a:cs typeface="Comic Sans MS"/>
                <a:sym typeface="Comic Sans MS"/>
              </a:defRPr>
            </a:pPr>
            <a:r>
              <a:t>Mitochondrial diseases are myopathies, neurological syndrome, cardiomyopathies</a:t>
            </a:r>
          </a:p>
        </p:txBody>
      </p:sp>
      <p:pic>
        <p:nvPicPr>
          <p:cNvPr id="638" name="Mitochondria.jpg" descr="Mitochondria.jpg"/>
          <p:cNvPicPr>
            <a:picLocks/>
          </p:cNvPicPr>
          <p:nvPr/>
        </p:nvPicPr>
        <p:blipFill>
          <a:blip r:embed="rId3">
            <a:extLst/>
          </a:blip>
          <a:stretch>
            <a:fillRect/>
          </a:stretch>
        </p:blipFill>
        <p:spPr>
          <a:xfrm>
            <a:off x="447675" y="1917700"/>
            <a:ext cx="3908425" cy="4495800"/>
          </a:xfrm>
          <a:prstGeom prst="rect">
            <a:avLst/>
          </a:prstGeom>
          <a:ln w="12700">
            <a:miter lim="400000"/>
          </a:ln>
        </p:spPr>
      </p:pic>
      <p:pic>
        <p:nvPicPr>
          <p:cNvPr id="639" name="Mitochondria syndrome.jpg" descr="Mitochondria syndrome.jpg"/>
          <p:cNvPicPr>
            <a:picLocks/>
          </p:cNvPicPr>
          <p:nvPr/>
        </p:nvPicPr>
        <p:blipFill>
          <a:blip r:embed="rId4">
            <a:extLst/>
          </a:blip>
          <a:stretch>
            <a:fillRect/>
          </a:stretch>
        </p:blipFill>
        <p:spPr>
          <a:xfrm>
            <a:off x="4916487" y="2171700"/>
            <a:ext cx="3706813" cy="44958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3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2" nodeType="clickEffect">
                                  <p:stCondLst>
                                    <p:cond delay="0"/>
                                  </p:stCondLst>
                                  <p:iterate>
                                    <p:tmAbs val="0"/>
                                  </p:iterate>
                                  <p:childTnLst>
                                    <p:set>
                                      <p:cBhvr>
                                        <p:cTn id="16" fill="hold"/>
                                        <p:tgtEl>
                                          <p:spTgt spid="639"/>
                                        </p:tgtEl>
                                        <p:attrNameLst>
                                          <p:attrName>style.visibility</p:attrName>
                                        </p:attrNameLst>
                                      </p:cBhvr>
                                      <p:to>
                                        <p:strVal val="visible"/>
                                      </p:to>
                                    </p:set>
                                    <p:animEffect transition="in" filter="wipe(left)">
                                      <p:cBhvr>
                                        <p:cTn id="17"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 grpId="1" build="p" bldLvl="5" animBg="1" advAuto="0"/>
      <p:bldP spid="639" grpId="2"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the steps when interpreting a Pedigree Chart"/>
          <p:cNvSpPr>
            <a:spLocks noGrp="1"/>
          </p:cNvSpPr>
          <p:nvPr>
            <p:ph type="title"/>
          </p:nvPr>
        </p:nvSpPr>
        <p:spPr>
          <a:xfrm>
            <a:off x="101600" y="0"/>
            <a:ext cx="9169400" cy="2159000"/>
          </a:xfrm>
          <a:prstGeom prst="rect">
            <a:avLst/>
          </a:prstGeom>
        </p:spPr>
        <p:txBody>
          <a:bodyPr/>
          <a:lstStyle>
            <a:lvl1pPr>
              <a:defRPr sz="4000">
                <a:solidFill>
                  <a:srgbClr val="000000"/>
                </a:solidFill>
                <a:uFill>
                  <a:solidFill>
                    <a:srgbClr val="000000"/>
                  </a:solidFill>
                </a:uFill>
                <a:latin typeface="Comic Sans MS"/>
                <a:ea typeface="Comic Sans MS"/>
                <a:cs typeface="Comic Sans MS"/>
                <a:sym typeface="Comic Sans MS"/>
              </a:defRPr>
            </a:lvl1pPr>
          </a:lstStyle>
          <a:p>
            <a:r>
              <a:t> the steps when interpreting a Pedigree Chart</a:t>
            </a:r>
          </a:p>
        </p:txBody>
      </p:sp>
      <p:sp>
        <p:nvSpPr>
          <p:cNvPr id="644" name="Determine if the pedigree chart shows an autosomal or X-linked disease.…"/>
          <p:cNvSpPr>
            <a:spLocks noGrp="1"/>
          </p:cNvSpPr>
          <p:nvPr>
            <p:ph type="body" idx="1"/>
          </p:nvPr>
        </p:nvSpPr>
        <p:spPr>
          <a:xfrm>
            <a:off x="0" y="2118518"/>
            <a:ext cx="9042400" cy="4343401"/>
          </a:xfrm>
          <a:prstGeom prst="rect">
            <a:avLst/>
          </a:prstGeom>
        </p:spPr>
        <p:txBody>
          <a:bodyPr/>
          <a:lstStyle/>
          <a:p>
            <a:pPr marL="650240" indent="-609600">
              <a:lnSpc>
                <a:spcPct val="90000"/>
              </a:lnSpc>
              <a:buClr>
                <a:srgbClr val="000000"/>
              </a:buClr>
              <a:buSzPct val="100000"/>
              <a:buChar char=""/>
              <a:defRPr>
                <a:latin typeface="Comic Sans MS"/>
                <a:ea typeface="Comic Sans MS"/>
                <a:cs typeface="Comic Sans MS"/>
                <a:sym typeface="Comic Sans MS"/>
              </a:defRPr>
            </a:pPr>
            <a:r>
              <a:t>Determine if the pedigree chart shows an </a:t>
            </a:r>
            <a:r>
              <a:rPr>
                <a:solidFill>
                  <a:srgbClr val="0433FF"/>
                </a:solidFill>
              </a:rPr>
              <a:t>autosomal</a:t>
            </a:r>
            <a:r>
              <a:t> or </a:t>
            </a:r>
            <a:r>
              <a:rPr>
                <a:solidFill>
                  <a:srgbClr val="FF9300"/>
                </a:solidFill>
              </a:rPr>
              <a:t>X-linked</a:t>
            </a:r>
            <a:r>
              <a:t> disease.</a:t>
            </a:r>
          </a:p>
          <a:p>
            <a:pPr marL="1209039" lvl="1" indent="-711199">
              <a:lnSpc>
                <a:spcPct val="90000"/>
              </a:lnSpc>
              <a:buClr>
                <a:srgbClr val="000000"/>
              </a:buClr>
              <a:buSzPct val="100000"/>
              <a:buChar char=""/>
            </a:pPr>
            <a:r>
              <a:rPr sz="3200">
                <a:latin typeface="Comic Sans MS"/>
                <a:ea typeface="Comic Sans MS"/>
                <a:cs typeface="Comic Sans MS"/>
                <a:sym typeface="Comic Sans MS"/>
              </a:rPr>
              <a:t>If </a:t>
            </a:r>
            <a:r>
              <a:rPr sz="3200" u="sng">
                <a:solidFill>
                  <a:srgbClr val="0433FF"/>
                </a:solidFill>
                <a:latin typeface="Comic Sans MS"/>
                <a:ea typeface="Comic Sans MS"/>
                <a:cs typeface="Comic Sans MS"/>
                <a:sym typeface="Comic Sans MS"/>
              </a:rPr>
              <a:t>most of the males</a:t>
            </a:r>
            <a:r>
              <a:rPr sz="3200">
                <a:latin typeface="Comic Sans MS"/>
                <a:ea typeface="Comic Sans MS"/>
                <a:cs typeface="Comic Sans MS"/>
                <a:sym typeface="Comic Sans MS"/>
              </a:rPr>
              <a:t> in the pedigree are affected, then the disorder is </a:t>
            </a:r>
            <a:r>
              <a:rPr sz="3200">
                <a:solidFill>
                  <a:srgbClr val="0433FF"/>
                </a:solidFill>
                <a:latin typeface="Comic Sans MS"/>
                <a:ea typeface="Comic Sans MS"/>
                <a:cs typeface="Comic Sans MS"/>
                <a:sym typeface="Comic Sans MS"/>
              </a:rPr>
              <a:t>X-linked</a:t>
            </a:r>
            <a:r>
              <a:rPr sz="3200">
                <a:latin typeface="Comic Sans MS"/>
                <a:ea typeface="Comic Sans MS"/>
                <a:cs typeface="Comic Sans MS"/>
                <a:sym typeface="Comic Sans MS"/>
              </a:rPr>
              <a:t> </a:t>
            </a:r>
          </a:p>
          <a:p>
            <a:pPr marL="1031239" lvl="1" indent="-533399">
              <a:lnSpc>
                <a:spcPct val="90000"/>
              </a:lnSpc>
              <a:buClr>
                <a:srgbClr val="000000"/>
              </a:buClr>
              <a:buSzPct val="100000"/>
              <a:buChar char=""/>
              <a:defRPr sz="3200">
                <a:latin typeface="Comic Sans MS"/>
                <a:ea typeface="Comic Sans MS"/>
                <a:cs typeface="Comic Sans MS"/>
                <a:sym typeface="Comic Sans MS"/>
              </a:defRPr>
            </a:pPr>
            <a:r>
              <a:t>If it is a </a:t>
            </a:r>
            <a:r>
              <a:rPr>
                <a:solidFill>
                  <a:srgbClr val="FF9300"/>
                </a:solidFill>
              </a:rPr>
              <a:t>50/50</a:t>
            </a:r>
            <a:r>
              <a:t> ratio between men and women the disorder is </a:t>
            </a:r>
            <a:r>
              <a:rPr>
                <a:solidFill>
                  <a:srgbClr val="FF9300"/>
                </a:solidFill>
              </a:rPr>
              <a:t>autosomal</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4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4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4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 grpId="1" build="p" bldLvl="5"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Interpreting a Pedigree Chart"/>
          <p:cNvSpPr>
            <a:spLocks noGrp="1"/>
          </p:cNvSpPr>
          <p:nvPr>
            <p:ph type="title"/>
          </p:nvPr>
        </p:nvSpPr>
        <p:spPr>
          <a:xfrm>
            <a:off x="-241300" y="1587"/>
            <a:ext cx="9271000" cy="1790701"/>
          </a:xfrm>
          <a:prstGeom prst="rect">
            <a:avLst/>
          </a:prstGeom>
        </p:spPr>
        <p:txBody>
          <a:bodyPr/>
          <a:lstStyle>
            <a:lvl1pPr>
              <a:defRPr>
                <a:solidFill>
                  <a:srgbClr val="000000"/>
                </a:solidFill>
                <a:uFill>
                  <a:solidFill>
                    <a:srgbClr val="000000"/>
                  </a:solidFill>
                </a:uFill>
                <a:latin typeface="Comic Sans MS"/>
                <a:ea typeface="Comic Sans MS"/>
                <a:cs typeface="Comic Sans MS"/>
                <a:sym typeface="Comic Sans MS"/>
              </a:defRPr>
            </a:lvl1pPr>
          </a:lstStyle>
          <a:p>
            <a:r>
              <a:t>Interpreting a Pedigree Chart</a:t>
            </a:r>
          </a:p>
        </p:txBody>
      </p:sp>
      <p:sp>
        <p:nvSpPr>
          <p:cNvPr id="647" name="Determine whether the disorder is dominant or recessive.…"/>
          <p:cNvSpPr>
            <a:spLocks noGrp="1"/>
          </p:cNvSpPr>
          <p:nvPr>
            <p:ph type="body" idx="1"/>
          </p:nvPr>
        </p:nvSpPr>
        <p:spPr>
          <a:xfrm>
            <a:off x="101600" y="1854200"/>
            <a:ext cx="8928100" cy="4660900"/>
          </a:xfrm>
          <a:prstGeom prst="rect">
            <a:avLst/>
          </a:prstGeom>
        </p:spPr>
        <p:txBody>
          <a:bodyPr/>
          <a:lstStyle/>
          <a:p>
            <a:pPr marL="650240" indent="-609600">
              <a:lnSpc>
                <a:spcPct val="90000"/>
              </a:lnSpc>
              <a:buClr>
                <a:srgbClr val="000000"/>
              </a:buClr>
              <a:buSzPct val="100000"/>
              <a:buChar char=""/>
              <a:defRPr>
                <a:latin typeface="Comic Sans MS"/>
                <a:ea typeface="Comic Sans MS"/>
                <a:cs typeface="Comic Sans MS"/>
                <a:sym typeface="Comic Sans MS"/>
              </a:defRPr>
            </a:pPr>
            <a:r>
              <a:t>Determine whether the disorder is </a:t>
            </a:r>
            <a:r>
              <a:rPr>
                <a:solidFill>
                  <a:srgbClr val="FF40FF"/>
                </a:solidFill>
              </a:rPr>
              <a:t>dominant</a:t>
            </a:r>
            <a:r>
              <a:t> or </a:t>
            </a:r>
            <a:r>
              <a:rPr>
                <a:solidFill>
                  <a:srgbClr val="0433FF"/>
                </a:solidFill>
              </a:rPr>
              <a:t>recessive</a:t>
            </a:r>
            <a:r>
              <a:t>.</a:t>
            </a:r>
          </a:p>
          <a:p>
            <a:pPr marL="1031239" lvl="1" indent="-533399">
              <a:lnSpc>
                <a:spcPct val="90000"/>
              </a:lnSpc>
              <a:buClr>
                <a:srgbClr val="000000"/>
              </a:buClr>
              <a:buSzPct val="100000"/>
              <a:buChar char=""/>
              <a:defRPr sz="3200">
                <a:latin typeface="Comic Sans MS"/>
                <a:ea typeface="Comic Sans MS"/>
                <a:cs typeface="Comic Sans MS"/>
                <a:sym typeface="Comic Sans MS"/>
              </a:defRPr>
            </a:pPr>
            <a:r>
              <a:t>If the disorder is </a:t>
            </a:r>
            <a:r>
              <a:rPr>
                <a:solidFill>
                  <a:srgbClr val="FF40FF"/>
                </a:solidFill>
              </a:rPr>
              <a:t>dominant</a:t>
            </a:r>
            <a:r>
              <a:t>, </a:t>
            </a:r>
            <a:r>
              <a:rPr>
                <a:solidFill>
                  <a:srgbClr val="FF40FF"/>
                </a:solidFill>
              </a:rPr>
              <a:t>one</a:t>
            </a:r>
            <a:r>
              <a:t> of the </a:t>
            </a:r>
            <a:r>
              <a:rPr>
                <a:solidFill>
                  <a:srgbClr val="FF40FF"/>
                </a:solidFill>
              </a:rPr>
              <a:t>parents</a:t>
            </a:r>
            <a:r>
              <a:t> </a:t>
            </a:r>
            <a:r>
              <a:rPr>
                <a:solidFill>
                  <a:srgbClr val="FF40FF"/>
                </a:solidFill>
              </a:rPr>
              <a:t>must</a:t>
            </a:r>
            <a:r>
              <a:t> have the </a:t>
            </a:r>
            <a:r>
              <a:rPr>
                <a:solidFill>
                  <a:srgbClr val="FF40FF"/>
                </a:solidFill>
              </a:rPr>
              <a:t>disorder</a:t>
            </a:r>
            <a:r>
              <a:t>.</a:t>
            </a:r>
          </a:p>
          <a:p>
            <a:pPr marL="1031239" lvl="1" indent="-533399">
              <a:lnSpc>
                <a:spcPct val="90000"/>
              </a:lnSpc>
              <a:buClr>
                <a:srgbClr val="000000"/>
              </a:buClr>
              <a:buSzPct val="100000"/>
              <a:buChar char=""/>
              <a:defRPr sz="3200">
                <a:latin typeface="Comic Sans MS"/>
                <a:ea typeface="Comic Sans MS"/>
                <a:cs typeface="Comic Sans MS"/>
                <a:sym typeface="Comic Sans MS"/>
              </a:defRPr>
            </a:pPr>
            <a:r>
              <a:t>If the disorder is </a:t>
            </a:r>
            <a:r>
              <a:rPr>
                <a:solidFill>
                  <a:srgbClr val="0433FF"/>
                </a:solidFill>
              </a:rPr>
              <a:t>recessive</a:t>
            </a:r>
            <a:r>
              <a:t>, neither </a:t>
            </a:r>
            <a:r>
              <a:rPr>
                <a:solidFill>
                  <a:srgbClr val="0433FF"/>
                </a:solidFill>
              </a:rPr>
              <a:t>parent</a:t>
            </a:r>
            <a:r>
              <a:t> has to have the </a:t>
            </a:r>
            <a:r>
              <a:rPr>
                <a:solidFill>
                  <a:srgbClr val="0433FF"/>
                </a:solidFill>
              </a:rPr>
              <a:t>disorder</a:t>
            </a:r>
            <a:r>
              <a:t> because they can be </a:t>
            </a:r>
            <a:r>
              <a:rPr>
                <a:solidFill>
                  <a:srgbClr val="0433FF"/>
                </a:solidFill>
              </a:rPr>
              <a:t>heterozygous</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4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 grpId="1" build="p" bldLvl="5"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9" name="ped-g.png" descr="ped-g.png"/>
          <p:cNvPicPr>
            <a:picLocks/>
          </p:cNvPicPr>
          <p:nvPr/>
        </p:nvPicPr>
        <p:blipFill>
          <a:blip r:embed="rId2">
            <a:extLst/>
          </a:blip>
          <a:stretch>
            <a:fillRect/>
          </a:stretch>
        </p:blipFill>
        <p:spPr>
          <a:xfrm>
            <a:off x="2197100" y="1773237"/>
            <a:ext cx="5041900" cy="3311526"/>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1" name="8-2.png" descr="8-2.png"/>
          <p:cNvPicPr>
            <a:picLocks/>
          </p:cNvPicPr>
          <p:nvPr/>
        </p:nvPicPr>
        <p:blipFill>
          <a:blip r:embed="rId2">
            <a:extLst/>
          </a:blip>
          <a:stretch>
            <a:fillRect/>
          </a:stretch>
        </p:blipFill>
        <p:spPr>
          <a:xfrm>
            <a:off x="1295400" y="457200"/>
            <a:ext cx="7467600" cy="4221163"/>
          </a:xfrm>
          <a:prstGeom prst="rect">
            <a:avLst/>
          </a:prstGeom>
          <a:ln w="12700">
            <a:miter lim="400000"/>
          </a:ln>
        </p:spPr>
      </p:pic>
      <p:sp>
        <p:nvSpPr>
          <p:cNvPr id="652" name="Pedigree showing transmission and expression of a mitochondrial trait. Note that transmission occurs only through females."/>
          <p:cNvSpPr/>
          <p:nvPr/>
        </p:nvSpPr>
        <p:spPr>
          <a:xfrm>
            <a:off x="1371600" y="4471987"/>
            <a:ext cx="7556500" cy="205740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lgn="l">
              <a:buClr>
                <a:srgbClr val="000000"/>
              </a:buClr>
              <a:buFont typeface="Comic Sans MS"/>
              <a:defRPr>
                <a:latin typeface="Comic Sans MS"/>
                <a:ea typeface="Comic Sans MS"/>
                <a:cs typeface="Comic Sans MS"/>
                <a:sym typeface="Comic Sans MS"/>
              </a:defRPr>
            </a:pPr>
            <a:r>
              <a:t>Pedigree showing transmission and expression of a </a:t>
            </a:r>
            <a:r>
              <a:rPr>
                <a:solidFill>
                  <a:srgbClr val="005493"/>
                </a:solidFill>
              </a:rPr>
              <a:t>mitochondrial</a:t>
            </a:r>
            <a:r>
              <a:t> trait. Note that </a:t>
            </a:r>
            <a:r>
              <a:rPr>
                <a:solidFill>
                  <a:srgbClr val="005493"/>
                </a:solidFill>
              </a:rPr>
              <a:t>transmission occurs only through females.</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5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 grpId="1" build="p" bldLvl="5"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Rules of Inheritance"/>
          <p:cNvSpPr/>
          <p:nvPr/>
        </p:nvSpPr>
        <p:spPr>
          <a:xfrm>
            <a:off x="2130424" y="161925"/>
            <a:ext cx="5080001" cy="7874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buClr>
                <a:srgbClr val="000000"/>
              </a:buClr>
              <a:buFont typeface="Comic Sans MS"/>
              <a:defRPr sz="4000">
                <a:latin typeface="Comic Sans MS"/>
                <a:ea typeface="Comic Sans MS"/>
                <a:cs typeface="Comic Sans MS"/>
                <a:sym typeface="Comic Sans MS"/>
              </a:defRPr>
            </a:lvl1pPr>
          </a:lstStyle>
          <a:p>
            <a:r>
              <a:t>Rules of Inheritance</a:t>
            </a:r>
          </a:p>
        </p:txBody>
      </p:sp>
      <p:sp>
        <p:nvSpPr>
          <p:cNvPr id="655" name="Autosomal Recessive…"/>
          <p:cNvSpPr/>
          <p:nvPr/>
        </p:nvSpPr>
        <p:spPr>
          <a:xfrm>
            <a:off x="406400" y="1177925"/>
            <a:ext cx="8534400" cy="51054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defRPr sz="3200" u="sng">
                <a:solidFill>
                  <a:srgbClr val="0433FF"/>
                </a:solidFill>
                <a:latin typeface="Comic Sans MS"/>
                <a:ea typeface="Comic Sans MS"/>
                <a:cs typeface="Comic Sans MS"/>
                <a:sym typeface="Comic Sans MS"/>
              </a:defRPr>
            </a:pPr>
            <a:r>
              <a:t>Autosomal Recessive</a:t>
            </a:r>
          </a:p>
          <a:p>
            <a:pPr marL="40640">
              <a:buClr>
                <a:srgbClr val="000000"/>
              </a:buClr>
              <a:buSzPct val="100000"/>
              <a:buFont typeface="Times"/>
              <a:buChar char="•"/>
              <a:defRPr sz="3200">
                <a:latin typeface="Comic Sans MS"/>
                <a:ea typeface="Comic Sans MS"/>
                <a:cs typeface="Comic Sans MS"/>
                <a:sym typeface="Comic Sans MS"/>
              </a:defRPr>
            </a:pPr>
            <a:r>
              <a:t>Appears in </a:t>
            </a:r>
            <a:r>
              <a:rPr>
                <a:solidFill>
                  <a:srgbClr val="0433FF"/>
                </a:solidFill>
              </a:rPr>
              <a:t>both sexes</a:t>
            </a:r>
            <a:r>
              <a:t> with </a:t>
            </a:r>
            <a:r>
              <a:rPr>
                <a:solidFill>
                  <a:srgbClr val="0433FF"/>
                </a:solidFill>
              </a:rPr>
              <a:t>equal frequency</a:t>
            </a:r>
          </a:p>
          <a:p>
            <a:pPr marL="40640">
              <a:buClr>
                <a:srgbClr val="000000"/>
              </a:buClr>
              <a:buSzPct val="100000"/>
              <a:buFont typeface="Times"/>
              <a:buChar char="•"/>
              <a:defRPr sz="3200">
                <a:latin typeface="Comic Sans MS"/>
                <a:ea typeface="Comic Sans MS"/>
                <a:cs typeface="Comic Sans MS"/>
                <a:sym typeface="Comic Sans MS"/>
              </a:defRPr>
            </a:pPr>
            <a:r>
              <a:t>Trait tend to </a:t>
            </a:r>
            <a:r>
              <a:rPr>
                <a:solidFill>
                  <a:srgbClr val="0433FF"/>
                </a:solidFill>
              </a:rPr>
              <a:t>skip generations</a:t>
            </a:r>
          </a:p>
          <a:p>
            <a:pPr marL="40640">
              <a:buClr>
                <a:srgbClr val="000000"/>
              </a:buClr>
              <a:buSzPct val="100000"/>
              <a:buFont typeface="Times"/>
              <a:buChar char="•"/>
              <a:defRPr sz="3200">
                <a:latin typeface="Comic Sans MS"/>
                <a:ea typeface="Comic Sans MS"/>
                <a:cs typeface="Comic Sans MS"/>
                <a:sym typeface="Comic Sans MS"/>
              </a:defRPr>
            </a:pPr>
            <a:r>
              <a:rPr>
                <a:solidFill>
                  <a:srgbClr val="0433FF"/>
                </a:solidFill>
              </a:rPr>
              <a:t>Affected offspring</a:t>
            </a:r>
            <a:r>
              <a:t> are usually born to </a:t>
            </a:r>
            <a:r>
              <a:rPr>
                <a:solidFill>
                  <a:srgbClr val="0433FF"/>
                </a:solidFill>
              </a:rPr>
              <a:t>unaffected parents</a:t>
            </a:r>
          </a:p>
          <a:p>
            <a:pPr marL="40640">
              <a:buClr>
                <a:srgbClr val="000000"/>
              </a:buClr>
              <a:buSzPct val="100000"/>
              <a:buFont typeface="Times"/>
              <a:buChar char="•"/>
              <a:defRPr sz="3200">
                <a:latin typeface="Comic Sans MS"/>
                <a:ea typeface="Comic Sans MS"/>
                <a:cs typeface="Comic Sans MS"/>
                <a:sym typeface="Comic Sans MS"/>
              </a:defRPr>
            </a:pPr>
            <a:r>
              <a:t>When </a:t>
            </a:r>
            <a:r>
              <a:rPr>
                <a:solidFill>
                  <a:srgbClr val="0433FF"/>
                </a:solidFill>
              </a:rPr>
              <a:t>both</a:t>
            </a:r>
            <a:r>
              <a:t> </a:t>
            </a:r>
            <a:r>
              <a:rPr>
                <a:solidFill>
                  <a:srgbClr val="0433FF"/>
                </a:solidFill>
              </a:rPr>
              <a:t>parents</a:t>
            </a:r>
            <a:r>
              <a:t> are </a:t>
            </a:r>
            <a:r>
              <a:rPr>
                <a:solidFill>
                  <a:srgbClr val="0433FF"/>
                </a:solidFill>
              </a:rPr>
              <a:t>hetrozygout</a:t>
            </a:r>
            <a:r>
              <a:t>, </a:t>
            </a:r>
            <a:r>
              <a:rPr>
                <a:solidFill>
                  <a:srgbClr val="0433FF"/>
                </a:solidFill>
              </a:rPr>
              <a:t>approx. 1/4 </a:t>
            </a:r>
            <a:r>
              <a:t>of the progeny will be </a:t>
            </a:r>
            <a:r>
              <a:rPr>
                <a:solidFill>
                  <a:srgbClr val="0433FF"/>
                </a:solidFill>
              </a:rPr>
              <a:t>affected</a:t>
            </a:r>
          </a:p>
          <a:p>
            <a:pPr marL="40640">
              <a:buClr>
                <a:srgbClr val="000000"/>
              </a:buClr>
              <a:buSzPct val="100000"/>
              <a:buFont typeface="Times"/>
              <a:buChar char="•"/>
              <a:defRPr sz="3200">
                <a:latin typeface="Comic Sans MS"/>
                <a:ea typeface="Comic Sans MS"/>
                <a:cs typeface="Comic Sans MS"/>
                <a:sym typeface="Comic Sans MS"/>
              </a:defRPr>
            </a:pPr>
            <a:r>
              <a:t>Appears more frequently among the children of consanguine marriages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5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65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65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6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 grpId="1" build="p" bldLvl="5"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Rules of Inheritance"/>
          <p:cNvSpPr/>
          <p:nvPr/>
        </p:nvSpPr>
        <p:spPr>
          <a:xfrm>
            <a:off x="2179319" y="-3176"/>
            <a:ext cx="4972200"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a:latin typeface="Comic Sans MS"/>
                <a:ea typeface="Comic Sans MS"/>
                <a:cs typeface="Comic Sans MS"/>
                <a:sym typeface="Comic Sans MS"/>
              </a:defRPr>
            </a:lvl1pPr>
          </a:lstStyle>
          <a:p>
            <a:r>
              <a:t>Rules of Inheritance</a:t>
            </a:r>
          </a:p>
        </p:txBody>
      </p:sp>
      <p:sp>
        <p:nvSpPr>
          <p:cNvPr id="660" name="Autosomal Dominant…"/>
          <p:cNvSpPr/>
          <p:nvPr/>
        </p:nvSpPr>
        <p:spPr>
          <a:xfrm>
            <a:off x="279400" y="1260475"/>
            <a:ext cx="8737600" cy="50292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defRPr u="sng">
                <a:solidFill>
                  <a:srgbClr val="FF2F92"/>
                </a:solidFill>
                <a:latin typeface="Comic Sans MS"/>
                <a:ea typeface="Comic Sans MS"/>
                <a:cs typeface="Comic Sans MS"/>
                <a:sym typeface="Comic Sans MS"/>
              </a:defRPr>
            </a:pPr>
            <a:r>
              <a:t>Autosomal Dominant</a:t>
            </a:r>
          </a:p>
          <a:p>
            <a:pPr marL="40640">
              <a:buClr>
                <a:srgbClr val="000000"/>
              </a:buClr>
              <a:buSzPct val="100000"/>
              <a:buFont typeface="Times"/>
              <a:buChar char="•"/>
              <a:defRPr>
                <a:latin typeface="Comic Sans MS"/>
                <a:ea typeface="Comic Sans MS"/>
                <a:cs typeface="Comic Sans MS"/>
                <a:sym typeface="Comic Sans MS"/>
              </a:defRPr>
            </a:pPr>
            <a:r>
              <a:t>Appears in </a:t>
            </a:r>
            <a:r>
              <a:rPr>
                <a:solidFill>
                  <a:srgbClr val="FF2F92"/>
                </a:solidFill>
              </a:rPr>
              <a:t>both sexes</a:t>
            </a:r>
            <a:r>
              <a:t> with </a:t>
            </a:r>
            <a:r>
              <a:rPr>
                <a:solidFill>
                  <a:srgbClr val="FF2F92"/>
                </a:solidFill>
              </a:rPr>
              <a:t>equal frequency</a:t>
            </a:r>
          </a:p>
          <a:p>
            <a:pPr marL="40640">
              <a:buClr>
                <a:srgbClr val="000000"/>
              </a:buClr>
              <a:buSzPct val="100000"/>
              <a:buFont typeface="Times"/>
              <a:buChar char="•"/>
              <a:defRPr>
                <a:latin typeface="Comic Sans MS"/>
                <a:ea typeface="Comic Sans MS"/>
                <a:cs typeface="Comic Sans MS"/>
                <a:sym typeface="Comic Sans MS"/>
              </a:defRPr>
            </a:pPr>
            <a:r>
              <a:t>Both sexes transmit the trait to their offspring</a:t>
            </a:r>
          </a:p>
          <a:p>
            <a:pPr marL="40640">
              <a:buClr>
                <a:srgbClr val="000000"/>
              </a:buClr>
              <a:buSzPct val="100000"/>
              <a:buFont typeface="Times"/>
              <a:buChar char="•"/>
              <a:defRPr>
                <a:latin typeface="Comic Sans MS"/>
                <a:ea typeface="Comic Sans MS"/>
                <a:cs typeface="Comic Sans MS"/>
                <a:sym typeface="Comic Sans MS"/>
              </a:defRPr>
            </a:pPr>
            <a:r>
              <a:t>Does </a:t>
            </a:r>
            <a:r>
              <a:rPr>
                <a:solidFill>
                  <a:srgbClr val="FF2F92"/>
                </a:solidFill>
              </a:rPr>
              <a:t>not skip generations</a:t>
            </a:r>
          </a:p>
          <a:p>
            <a:pPr marL="40640">
              <a:buClr>
                <a:srgbClr val="000000"/>
              </a:buClr>
              <a:buSzPct val="100000"/>
              <a:buFont typeface="Times"/>
              <a:buChar char="•"/>
              <a:defRPr>
                <a:latin typeface="Comic Sans MS"/>
                <a:ea typeface="Comic Sans MS"/>
                <a:cs typeface="Comic Sans MS"/>
                <a:sym typeface="Comic Sans MS"/>
              </a:defRPr>
            </a:pPr>
            <a:r>
              <a:t>Affected offspring must have an affected parent </a:t>
            </a:r>
            <a:r>
              <a:rPr>
                <a:solidFill>
                  <a:srgbClr val="FF2F92"/>
                </a:solidFill>
              </a:rPr>
              <a:t>unless</a:t>
            </a:r>
            <a:r>
              <a:t> they</a:t>
            </a:r>
            <a:r>
              <a:rPr>
                <a:solidFill>
                  <a:srgbClr val="FF2F92"/>
                </a:solidFill>
              </a:rPr>
              <a:t> posses a new mutation</a:t>
            </a:r>
          </a:p>
          <a:p>
            <a:pPr marL="40640">
              <a:buClr>
                <a:srgbClr val="000000"/>
              </a:buClr>
              <a:buSzPct val="100000"/>
              <a:buFont typeface="Times"/>
              <a:buChar char="•"/>
              <a:defRPr>
                <a:latin typeface="Comic Sans MS"/>
                <a:ea typeface="Comic Sans MS"/>
                <a:cs typeface="Comic Sans MS"/>
                <a:sym typeface="Comic Sans MS"/>
              </a:defRPr>
            </a:pPr>
            <a:r>
              <a:t>When </a:t>
            </a:r>
            <a:r>
              <a:rPr>
                <a:solidFill>
                  <a:srgbClr val="FF2F92"/>
                </a:solidFill>
              </a:rPr>
              <a:t>one parent is affected</a:t>
            </a:r>
            <a:r>
              <a:t> (het.) and the </a:t>
            </a:r>
            <a:r>
              <a:rPr>
                <a:solidFill>
                  <a:srgbClr val="FF2F92"/>
                </a:solidFill>
              </a:rPr>
              <a:t>other</a:t>
            </a:r>
            <a:r>
              <a:t> parent is </a:t>
            </a:r>
            <a:r>
              <a:rPr>
                <a:solidFill>
                  <a:srgbClr val="FF2F92"/>
                </a:solidFill>
              </a:rPr>
              <a:t>unaffected</a:t>
            </a:r>
            <a:r>
              <a:t>, approx.</a:t>
            </a:r>
            <a:r>
              <a:rPr>
                <a:solidFill>
                  <a:srgbClr val="FF2F92"/>
                </a:solidFill>
              </a:rPr>
              <a:t> 1/2</a:t>
            </a:r>
            <a:r>
              <a:t> of the offspring will be </a:t>
            </a:r>
            <a:r>
              <a:rPr>
                <a:solidFill>
                  <a:srgbClr val="FF2F92"/>
                </a:solidFill>
              </a:rPr>
              <a:t>affected</a:t>
            </a:r>
          </a:p>
          <a:p>
            <a:pPr marL="40640">
              <a:buClr>
                <a:srgbClr val="000000"/>
              </a:buClr>
              <a:buSzPct val="100000"/>
              <a:buFont typeface="Times"/>
              <a:buChar char="•"/>
              <a:defRPr>
                <a:latin typeface="Comic Sans MS"/>
                <a:ea typeface="Comic Sans MS"/>
                <a:cs typeface="Comic Sans MS"/>
                <a:sym typeface="Comic Sans MS"/>
              </a:defRPr>
            </a:pPr>
            <a:r>
              <a:t>Unaffected parents do not transmit the trait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6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6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66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66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66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6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Importance definition"/>
          <p:cNvSpPr>
            <a:spLocks noGrp="1"/>
          </p:cNvSpPr>
          <p:nvPr>
            <p:ph type="title"/>
          </p:nvPr>
        </p:nvSpPr>
        <p:spPr>
          <a:xfrm>
            <a:off x="457200" y="168275"/>
            <a:ext cx="8229600" cy="2032000"/>
          </a:xfrm>
          <a:prstGeom prst="rect">
            <a:avLst/>
          </a:prstGeom>
        </p:spPr>
        <p:txBody>
          <a:bodyPr/>
          <a:lstStyle>
            <a:lvl1pPr>
              <a:defRPr>
                <a:latin typeface="Comic Sans MS"/>
                <a:ea typeface="Comic Sans MS"/>
                <a:cs typeface="Comic Sans MS"/>
                <a:sym typeface="Comic Sans MS"/>
              </a:defRPr>
            </a:lvl1pPr>
          </a:lstStyle>
          <a:p>
            <a:r>
              <a:t>Importance definition</a:t>
            </a:r>
          </a:p>
        </p:txBody>
      </p:sp>
      <p:sp>
        <p:nvSpPr>
          <p:cNvPr id="51" name="A pedigree is a chart of the genetic history of family over several generations."/>
          <p:cNvSpPr>
            <a:spLocks noGrp="1"/>
          </p:cNvSpPr>
          <p:nvPr>
            <p:ph type="body" idx="1"/>
          </p:nvPr>
        </p:nvSpPr>
        <p:spPr>
          <a:xfrm>
            <a:off x="762000" y="914400"/>
            <a:ext cx="7315200" cy="3619500"/>
          </a:xfrm>
          <a:prstGeom prst="rect">
            <a:avLst/>
          </a:prstGeom>
        </p:spPr>
        <p:txBody>
          <a:bodyPr/>
          <a:lstStyle/>
          <a:p>
            <a:pPr marL="383540" indent="-342900">
              <a:buClr>
                <a:srgbClr val="000000"/>
              </a:buClr>
              <a:buSzPct val="100000"/>
              <a:buFont typeface="Comic Sans MS"/>
              <a:defRPr>
                <a:latin typeface="Comic Sans MS"/>
                <a:ea typeface="Comic Sans MS"/>
                <a:cs typeface="Comic Sans MS"/>
                <a:sym typeface="Comic Sans MS"/>
              </a:defRPr>
            </a:pPr>
            <a:r>
              <a:t>A pedigree is a </a:t>
            </a:r>
            <a:r>
              <a:rPr>
                <a:solidFill>
                  <a:srgbClr val="7A81FF"/>
                </a:solidFill>
              </a:rPr>
              <a:t>chart</a:t>
            </a:r>
            <a:r>
              <a:t> of the genetic </a:t>
            </a:r>
            <a:r>
              <a:rPr>
                <a:solidFill>
                  <a:srgbClr val="0096FF"/>
                </a:solidFill>
              </a:rPr>
              <a:t>history</a:t>
            </a:r>
            <a:r>
              <a:t> of </a:t>
            </a:r>
            <a:r>
              <a:rPr>
                <a:solidFill>
                  <a:srgbClr val="0096FF"/>
                </a:solidFill>
              </a:rPr>
              <a:t>family over several generations.</a:t>
            </a:r>
          </a:p>
        </p:txBody>
      </p:sp>
      <p:grpSp>
        <p:nvGrpSpPr>
          <p:cNvPr id="97" name="Group"/>
          <p:cNvGrpSpPr/>
          <p:nvPr/>
        </p:nvGrpSpPr>
        <p:grpSpPr>
          <a:xfrm>
            <a:off x="990599" y="3263900"/>
            <a:ext cx="7239001" cy="3276600"/>
            <a:chOff x="0" y="0"/>
            <a:chExt cx="7238999" cy="3276600"/>
          </a:xfrm>
        </p:grpSpPr>
        <p:sp>
          <p:nvSpPr>
            <p:cNvPr id="52" name="Oval"/>
            <p:cNvSpPr/>
            <p:nvPr/>
          </p:nvSpPr>
          <p:spPr>
            <a:xfrm>
              <a:off x="2242168" y="2895600"/>
              <a:ext cx="352341" cy="381000"/>
            </a:xfrm>
            <a:prstGeom prst="ellipse">
              <a:avLst/>
            </a:prstGeom>
            <a:solidFill>
              <a:srgbClr val="D4FEFF"/>
            </a:solidFill>
            <a:ln w="254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3" name="Rectangle"/>
            <p:cNvSpPr/>
            <p:nvPr/>
          </p:nvSpPr>
          <p:spPr>
            <a:xfrm>
              <a:off x="2850756" y="2895600"/>
              <a:ext cx="320310" cy="381000"/>
            </a:xfrm>
            <a:prstGeom prst="rect">
              <a:avLst/>
            </a:prstGeom>
            <a:solidFill>
              <a:srgbClr val="D4FEFF"/>
            </a:solidFill>
            <a:ln w="254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54" name="Line"/>
            <p:cNvSpPr/>
            <p:nvPr/>
          </p:nvSpPr>
          <p:spPr>
            <a:xfrm flipV="1">
              <a:off x="2402322" y="2743200"/>
              <a:ext cx="1336"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5" name="Line"/>
            <p:cNvSpPr/>
            <p:nvPr/>
          </p:nvSpPr>
          <p:spPr>
            <a:xfrm flipV="1">
              <a:off x="3041607" y="2743200"/>
              <a:ext cx="1336"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6" name="Line"/>
            <p:cNvSpPr/>
            <p:nvPr/>
          </p:nvSpPr>
          <p:spPr>
            <a:xfrm flipV="1">
              <a:off x="2711955" y="2286000"/>
              <a:ext cx="1336" cy="4572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7" name="Line"/>
            <p:cNvSpPr/>
            <p:nvPr/>
          </p:nvSpPr>
          <p:spPr>
            <a:xfrm>
              <a:off x="1537486" y="2286000"/>
              <a:ext cx="2242169" cy="1588"/>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58" name="Oval"/>
            <p:cNvSpPr/>
            <p:nvPr/>
          </p:nvSpPr>
          <p:spPr>
            <a:xfrm>
              <a:off x="1185145" y="2057400"/>
              <a:ext cx="352342" cy="381000"/>
            </a:xfrm>
            <a:prstGeom prst="ellipse">
              <a:avLst/>
            </a:prstGeom>
            <a:solidFill>
              <a:srgbClr val="D4FEFF"/>
            </a:solidFill>
            <a:ln w="254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59" name="Rectangle"/>
            <p:cNvSpPr/>
            <p:nvPr/>
          </p:nvSpPr>
          <p:spPr>
            <a:xfrm>
              <a:off x="3779654" y="2057400"/>
              <a:ext cx="320311" cy="381000"/>
            </a:xfrm>
            <a:prstGeom prst="rect">
              <a:avLst/>
            </a:prstGeom>
            <a:solidFill>
              <a:srgbClr val="D4FEFF"/>
            </a:solidFill>
            <a:ln w="254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60" name="Rectangle"/>
            <p:cNvSpPr/>
            <p:nvPr/>
          </p:nvSpPr>
          <p:spPr>
            <a:xfrm>
              <a:off x="0" y="1143000"/>
              <a:ext cx="320310" cy="381000"/>
            </a:xfrm>
            <a:prstGeom prst="rect">
              <a:avLst/>
            </a:prstGeom>
            <a:solidFill>
              <a:srgbClr val="D4FEFF"/>
            </a:solidFill>
            <a:ln w="254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61" name="Oval"/>
            <p:cNvSpPr/>
            <p:nvPr/>
          </p:nvSpPr>
          <p:spPr>
            <a:xfrm>
              <a:off x="608588" y="1143000"/>
              <a:ext cx="352342" cy="381000"/>
            </a:xfrm>
            <a:prstGeom prst="ellipse">
              <a:avLst/>
            </a:prstGeom>
            <a:solidFill>
              <a:srgbClr val="D4FEFF"/>
            </a:solidFill>
            <a:ln w="254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62" name="Line"/>
            <p:cNvSpPr/>
            <p:nvPr/>
          </p:nvSpPr>
          <p:spPr>
            <a:xfrm>
              <a:off x="192185" y="990600"/>
              <a:ext cx="3139036" cy="1588"/>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3" name="Line"/>
            <p:cNvSpPr/>
            <p:nvPr/>
          </p:nvSpPr>
          <p:spPr>
            <a:xfrm>
              <a:off x="1345300" y="990600"/>
              <a:ext cx="1336" cy="10668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4" name="Oval"/>
            <p:cNvSpPr/>
            <p:nvPr/>
          </p:nvSpPr>
          <p:spPr>
            <a:xfrm>
              <a:off x="1633579" y="2895600"/>
              <a:ext cx="352342" cy="381000"/>
            </a:xfrm>
            <a:prstGeom prst="ellipse">
              <a:avLst/>
            </a:prstGeom>
            <a:solidFill>
              <a:srgbClr val="D4FEFF"/>
            </a:solidFill>
            <a:ln w="254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65" name="Line"/>
            <p:cNvSpPr/>
            <p:nvPr/>
          </p:nvSpPr>
          <p:spPr>
            <a:xfrm>
              <a:off x="1793734" y="2743200"/>
              <a:ext cx="1921859" cy="1588"/>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6" name="Line"/>
            <p:cNvSpPr/>
            <p:nvPr/>
          </p:nvSpPr>
          <p:spPr>
            <a:xfrm flipV="1">
              <a:off x="1792399" y="2743200"/>
              <a:ext cx="1336"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67" name="Rectangle"/>
            <p:cNvSpPr/>
            <p:nvPr/>
          </p:nvSpPr>
          <p:spPr>
            <a:xfrm>
              <a:off x="3523406" y="2895600"/>
              <a:ext cx="320311" cy="381000"/>
            </a:xfrm>
            <a:prstGeom prst="rect">
              <a:avLst/>
            </a:prstGeom>
            <a:solidFill>
              <a:srgbClr val="D4FEFF"/>
            </a:solidFill>
            <a:ln w="254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68" name="Oval"/>
            <p:cNvSpPr/>
            <p:nvPr/>
          </p:nvSpPr>
          <p:spPr>
            <a:xfrm>
              <a:off x="1761703" y="1143000"/>
              <a:ext cx="352342" cy="381000"/>
            </a:xfrm>
            <a:prstGeom prst="ellipse">
              <a:avLst/>
            </a:prstGeom>
            <a:solidFill>
              <a:srgbClr val="D4FEFF"/>
            </a:solidFill>
            <a:ln w="254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69" name="Rectangle"/>
            <p:cNvSpPr/>
            <p:nvPr/>
          </p:nvSpPr>
          <p:spPr>
            <a:xfrm>
              <a:off x="2434353" y="1143000"/>
              <a:ext cx="320311" cy="381000"/>
            </a:xfrm>
            <a:prstGeom prst="rect">
              <a:avLst/>
            </a:prstGeom>
            <a:solidFill>
              <a:srgbClr val="D4FEFF"/>
            </a:solidFill>
            <a:ln w="254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0" name="Rectangle"/>
            <p:cNvSpPr/>
            <p:nvPr/>
          </p:nvSpPr>
          <p:spPr>
            <a:xfrm>
              <a:off x="3203097" y="1143000"/>
              <a:ext cx="320310" cy="381000"/>
            </a:xfrm>
            <a:prstGeom prst="rect">
              <a:avLst/>
            </a:prstGeom>
            <a:solidFill>
              <a:srgbClr val="D4FEFF"/>
            </a:solidFill>
            <a:ln w="254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1" name="Line"/>
            <p:cNvSpPr/>
            <p:nvPr/>
          </p:nvSpPr>
          <p:spPr>
            <a:xfrm flipV="1">
              <a:off x="3714258" y="2743200"/>
              <a:ext cx="1335"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72" name="Line"/>
            <p:cNvSpPr/>
            <p:nvPr/>
          </p:nvSpPr>
          <p:spPr>
            <a:xfrm flipV="1">
              <a:off x="768743" y="990600"/>
              <a:ext cx="1335"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73" name="Line"/>
            <p:cNvSpPr/>
            <p:nvPr/>
          </p:nvSpPr>
          <p:spPr>
            <a:xfrm flipV="1">
              <a:off x="192185" y="990600"/>
              <a:ext cx="1336"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74" name="Line"/>
            <p:cNvSpPr/>
            <p:nvPr/>
          </p:nvSpPr>
          <p:spPr>
            <a:xfrm flipV="1">
              <a:off x="1920523" y="990600"/>
              <a:ext cx="1336"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75" name="Line"/>
            <p:cNvSpPr/>
            <p:nvPr/>
          </p:nvSpPr>
          <p:spPr>
            <a:xfrm flipV="1">
              <a:off x="2626539" y="990600"/>
              <a:ext cx="1336"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76" name="Line"/>
            <p:cNvSpPr/>
            <p:nvPr/>
          </p:nvSpPr>
          <p:spPr>
            <a:xfrm flipV="1">
              <a:off x="3331221" y="990600"/>
              <a:ext cx="1335"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77" name="Line"/>
            <p:cNvSpPr/>
            <p:nvPr/>
          </p:nvSpPr>
          <p:spPr>
            <a:xfrm>
              <a:off x="3898436" y="990600"/>
              <a:ext cx="3148379" cy="1588"/>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78" name="Rectangle"/>
            <p:cNvSpPr/>
            <p:nvPr/>
          </p:nvSpPr>
          <p:spPr>
            <a:xfrm>
              <a:off x="4292150" y="1143000"/>
              <a:ext cx="320310" cy="381000"/>
            </a:xfrm>
            <a:prstGeom prst="rect">
              <a:avLst/>
            </a:prstGeom>
            <a:solidFill>
              <a:srgbClr val="D4FEFF"/>
            </a:solidFill>
            <a:ln w="254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9" name="Line"/>
            <p:cNvSpPr/>
            <p:nvPr/>
          </p:nvSpPr>
          <p:spPr>
            <a:xfrm flipV="1">
              <a:off x="4484335" y="990600"/>
              <a:ext cx="1589"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80" name="Oval"/>
            <p:cNvSpPr/>
            <p:nvPr/>
          </p:nvSpPr>
          <p:spPr>
            <a:xfrm>
              <a:off x="4996831" y="1143000"/>
              <a:ext cx="352342" cy="381000"/>
            </a:xfrm>
            <a:prstGeom prst="ellipse">
              <a:avLst/>
            </a:prstGeom>
            <a:solidFill>
              <a:srgbClr val="D4FEFF"/>
            </a:solidFill>
            <a:ln w="254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1" name="Line"/>
            <p:cNvSpPr/>
            <p:nvPr/>
          </p:nvSpPr>
          <p:spPr>
            <a:xfrm flipV="1">
              <a:off x="5156986" y="990600"/>
              <a:ext cx="1336"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82" name="Rectangle"/>
            <p:cNvSpPr/>
            <p:nvPr/>
          </p:nvSpPr>
          <p:spPr>
            <a:xfrm>
              <a:off x="5637451" y="1143000"/>
              <a:ext cx="320310" cy="381000"/>
            </a:xfrm>
            <a:prstGeom prst="rect">
              <a:avLst/>
            </a:prstGeom>
            <a:solidFill>
              <a:srgbClr val="D4FEFF"/>
            </a:solidFill>
            <a:ln w="254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3" name="Line"/>
            <p:cNvSpPr/>
            <p:nvPr/>
          </p:nvSpPr>
          <p:spPr>
            <a:xfrm flipV="1">
              <a:off x="5829637" y="990600"/>
              <a:ext cx="1335"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84" name="Rectangle"/>
            <p:cNvSpPr/>
            <p:nvPr/>
          </p:nvSpPr>
          <p:spPr>
            <a:xfrm>
              <a:off x="6278071" y="1143000"/>
              <a:ext cx="320310" cy="381000"/>
            </a:xfrm>
            <a:prstGeom prst="rect">
              <a:avLst/>
            </a:prstGeom>
            <a:solidFill>
              <a:srgbClr val="D4FEFF"/>
            </a:solidFill>
            <a:ln w="254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5" name="Line"/>
            <p:cNvSpPr/>
            <p:nvPr/>
          </p:nvSpPr>
          <p:spPr>
            <a:xfrm flipH="1" flipV="1">
              <a:off x="6438225" y="990600"/>
              <a:ext cx="1336"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86" name="Line"/>
            <p:cNvSpPr/>
            <p:nvPr/>
          </p:nvSpPr>
          <p:spPr>
            <a:xfrm flipV="1">
              <a:off x="7046814" y="990600"/>
              <a:ext cx="1335" cy="1524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87" name="Oval"/>
            <p:cNvSpPr/>
            <p:nvPr/>
          </p:nvSpPr>
          <p:spPr>
            <a:xfrm>
              <a:off x="6886658" y="1143000"/>
              <a:ext cx="352342" cy="381000"/>
            </a:xfrm>
            <a:prstGeom prst="ellipse">
              <a:avLst/>
            </a:prstGeom>
            <a:solidFill>
              <a:srgbClr val="D4FEFF"/>
            </a:solidFill>
            <a:ln w="254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8" name="Line"/>
            <p:cNvSpPr/>
            <p:nvPr/>
          </p:nvSpPr>
          <p:spPr>
            <a:xfrm>
              <a:off x="3906443" y="990600"/>
              <a:ext cx="1336" cy="10668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89" name="Line"/>
            <p:cNvSpPr/>
            <p:nvPr/>
          </p:nvSpPr>
          <p:spPr>
            <a:xfrm flipV="1">
              <a:off x="1665610" y="228600"/>
              <a:ext cx="1589" cy="7620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90" name="Oval"/>
            <p:cNvSpPr/>
            <p:nvPr/>
          </p:nvSpPr>
          <p:spPr>
            <a:xfrm>
              <a:off x="992960" y="0"/>
              <a:ext cx="352341" cy="381000"/>
            </a:xfrm>
            <a:prstGeom prst="ellipse">
              <a:avLst/>
            </a:prstGeom>
            <a:solidFill>
              <a:srgbClr val="D4FEFF"/>
            </a:solidFill>
            <a:ln w="254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91" name="Line"/>
            <p:cNvSpPr/>
            <p:nvPr/>
          </p:nvSpPr>
          <p:spPr>
            <a:xfrm>
              <a:off x="1345300" y="228600"/>
              <a:ext cx="640621" cy="1588"/>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92" name="Rectangle"/>
            <p:cNvSpPr/>
            <p:nvPr/>
          </p:nvSpPr>
          <p:spPr>
            <a:xfrm>
              <a:off x="1985920" y="0"/>
              <a:ext cx="320310" cy="381000"/>
            </a:xfrm>
            <a:prstGeom prst="rect">
              <a:avLst/>
            </a:prstGeom>
            <a:solidFill>
              <a:srgbClr val="D4FEFF"/>
            </a:solidFill>
            <a:ln w="254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93" name="Line"/>
            <p:cNvSpPr/>
            <p:nvPr/>
          </p:nvSpPr>
          <p:spPr>
            <a:xfrm flipV="1">
              <a:off x="5445265" y="228600"/>
              <a:ext cx="1588" cy="762000"/>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94" name="Oval"/>
            <p:cNvSpPr/>
            <p:nvPr/>
          </p:nvSpPr>
          <p:spPr>
            <a:xfrm>
              <a:off x="4772614" y="0"/>
              <a:ext cx="352342" cy="381000"/>
            </a:xfrm>
            <a:prstGeom prst="ellipse">
              <a:avLst/>
            </a:prstGeom>
            <a:solidFill>
              <a:srgbClr val="D4FEFF"/>
            </a:solidFill>
            <a:ln w="254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95" name="Line"/>
            <p:cNvSpPr/>
            <p:nvPr/>
          </p:nvSpPr>
          <p:spPr>
            <a:xfrm>
              <a:off x="5124955" y="228600"/>
              <a:ext cx="640621" cy="1588"/>
            </a:xfrm>
            <a:prstGeom prst="line">
              <a:avLst/>
            </a:prstGeom>
            <a:noFill/>
            <a:ln w="25400" cap="flat">
              <a:solidFill>
                <a:srgbClr val="000000"/>
              </a:solidFill>
              <a:prstDash val="solid"/>
              <a:roun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96" name="Rectangle"/>
            <p:cNvSpPr/>
            <p:nvPr/>
          </p:nvSpPr>
          <p:spPr>
            <a:xfrm>
              <a:off x="5765575" y="0"/>
              <a:ext cx="320310" cy="381000"/>
            </a:xfrm>
            <a:prstGeom prst="rect">
              <a:avLst/>
            </a:prstGeom>
            <a:solidFill>
              <a:srgbClr val="D4FEFF"/>
            </a:solidFill>
            <a:ln w="254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build="p" bldLvl="5" animBg="1" advAuto="0"/>
      <p:bldP spid="97" grpId="2"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Rules of Inheritance"/>
          <p:cNvSpPr/>
          <p:nvPr/>
        </p:nvSpPr>
        <p:spPr>
          <a:xfrm>
            <a:off x="1557019" y="-1"/>
            <a:ext cx="6299201" cy="78740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buClr>
                <a:srgbClr val="000000"/>
              </a:buClr>
              <a:buFont typeface="Comic Sans MS"/>
              <a:defRPr sz="4000">
                <a:latin typeface="Comic Sans MS"/>
                <a:ea typeface="Comic Sans MS"/>
                <a:cs typeface="Comic Sans MS"/>
                <a:sym typeface="Comic Sans MS"/>
              </a:defRPr>
            </a:lvl1pPr>
          </a:lstStyle>
          <a:p>
            <a:r>
              <a:t>Rules of Inheritance</a:t>
            </a:r>
          </a:p>
        </p:txBody>
      </p:sp>
      <p:sp>
        <p:nvSpPr>
          <p:cNvPr id="665" name="X-Linked Dominant…"/>
          <p:cNvSpPr/>
          <p:nvPr/>
        </p:nvSpPr>
        <p:spPr>
          <a:xfrm>
            <a:off x="88900" y="730250"/>
            <a:ext cx="8953500" cy="60198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defRPr u="sng">
                <a:solidFill>
                  <a:srgbClr val="FF9300"/>
                </a:solidFill>
                <a:latin typeface="Comic Sans MS"/>
                <a:ea typeface="Comic Sans MS"/>
                <a:cs typeface="Comic Sans MS"/>
                <a:sym typeface="Comic Sans MS"/>
              </a:defRPr>
            </a:pPr>
            <a:r>
              <a:t>X-Linked Dominant</a:t>
            </a:r>
          </a:p>
          <a:p>
            <a:pPr marL="40640">
              <a:buClr>
                <a:srgbClr val="000000"/>
              </a:buClr>
              <a:buSzPct val="100000"/>
              <a:buFont typeface="Times"/>
              <a:buChar char="•"/>
              <a:defRPr>
                <a:latin typeface="Comic Sans MS"/>
                <a:ea typeface="Comic Sans MS"/>
                <a:cs typeface="Comic Sans MS"/>
                <a:sym typeface="Comic Sans MS"/>
              </a:defRPr>
            </a:pPr>
            <a:r>
              <a:t>Both </a:t>
            </a:r>
            <a:r>
              <a:rPr>
                <a:solidFill>
                  <a:srgbClr val="FF9300"/>
                </a:solidFill>
              </a:rPr>
              <a:t>males and females</a:t>
            </a:r>
            <a:r>
              <a:t> are affected; </a:t>
            </a:r>
            <a:r>
              <a:rPr>
                <a:solidFill>
                  <a:srgbClr val="FF9300"/>
                </a:solidFill>
              </a:rPr>
              <a:t>often more females than males are affected</a:t>
            </a:r>
          </a:p>
          <a:p>
            <a:pPr marL="40640">
              <a:buClr>
                <a:srgbClr val="000000"/>
              </a:buClr>
              <a:buSzPct val="100000"/>
              <a:buFont typeface="Times"/>
              <a:buChar char="•"/>
              <a:defRPr>
                <a:latin typeface="Comic Sans MS"/>
                <a:ea typeface="Comic Sans MS"/>
                <a:cs typeface="Comic Sans MS"/>
                <a:sym typeface="Comic Sans MS"/>
              </a:defRPr>
            </a:pPr>
            <a:r>
              <a:t>Does </a:t>
            </a:r>
            <a:r>
              <a:rPr>
                <a:solidFill>
                  <a:srgbClr val="FF9300"/>
                </a:solidFill>
              </a:rPr>
              <a:t>not skip generations</a:t>
            </a:r>
            <a:r>
              <a:t>. </a:t>
            </a:r>
          </a:p>
          <a:p>
            <a:pPr marL="783590" indent="-285750">
              <a:buClr>
                <a:srgbClr val="000000"/>
              </a:buClr>
              <a:buSzPct val="100000"/>
              <a:buFont typeface="Times"/>
              <a:buChar char="•"/>
              <a:defRPr>
                <a:latin typeface="Comic Sans MS"/>
                <a:ea typeface="Comic Sans MS"/>
                <a:cs typeface="Comic Sans MS"/>
                <a:sym typeface="Comic Sans MS"/>
              </a:defRPr>
            </a:pPr>
            <a:r>
              <a:rPr>
                <a:solidFill>
                  <a:srgbClr val="FF9300"/>
                </a:solidFill>
              </a:rPr>
              <a:t>Affected sons</a:t>
            </a:r>
            <a:r>
              <a:t> must have an </a:t>
            </a:r>
            <a:r>
              <a:rPr>
                <a:solidFill>
                  <a:srgbClr val="FF9300"/>
                </a:solidFill>
              </a:rPr>
              <a:t>affected mother</a:t>
            </a:r>
            <a:r>
              <a:t>; </a:t>
            </a:r>
          </a:p>
          <a:p>
            <a:pPr marL="783590" indent="-285750">
              <a:buClr>
                <a:srgbClr val="000000"/>
              </a:buClr>
              <a:buSzPct val="100000"/>
              <a:buFont typeface="Times"/>
              <a:buChar char="•"/>
              <a:defRPr>
                <a:latin typeface="Comic Sans MS"/>
                <a:ea typeface="Comic Sans MS"/>
                <a:cs typeface="Comic Sans MS"/>
                <a:sym typeface="Comic Sans MS"/>
              </a:defRPr>
            </a:pPr>
            <a:r>
              <a:rPr>
                <a:solidFill>
                  <a:srgbClr val="FF9300"/>
                </a:solidFill>
              </a:rPr>
              <a:t>affected daughters</a:t>
            </a:r>
            <a:r>
              <a:t> must have either an </a:t>
            </a:r>
            <a:r>
              <a:rPr>
                <a:solidFill>
                  <a:srgbClr val="FF9300"/>
                </a:solidFill>
              </a:rPr>
              <a:t>affected</a:t>
            </a:r>
            <a:r>
              <a:t> </a:t>
            </a:r>
            <a:r>
              <a:rPr>
                <a:solidFill>
                  <a:srgbClr val="FF9300"/>
                </a:solidFill>
              </a:rPr>
              <a:t>mother</a:t>
            </a:r>
            <a:r>
              <a:t> or an affected </a:t>
            </a:r>
            <a:r>
              <a:rPr>
                <a:solidFill>
                  <a:srgbClr val="FF9300"/>
                </a:solidFill>
              </a:rPr>
              <a:t>father</a:t>
            </a:r>
          </a:p>
          <a:p>
            <a:pPr marL="40640">
              <a:buClr>
                <a:srgbClr val="000000"/>
              </a:buClr>
              <a:buSzPct val="100000"/>
              <a:buFont typeface="Times"/>
              <a:buChar char="•"/>
              <a:defRPr>
                <a:latin typeface="Comic Sans MS"/>
                <a:ea typeface="Comic Sans MS"/>
                <a:cs typeface="Comic Sans MS"/>
                <a:sym typeface="Comic Sans MS"/>
              </a:defRPr>
            </a:pPr>
            <a:r>
              <a:rPr>
                <a:solidFill>
                  <a:srgbClr val="FF9300"/>
                </a:solidFill>
              </a:rPr>
              <a:t>Affected fathers</a:t>
            </a:r>
            <a:r>
              <a:t> will pass the trait </a:t>
            </a:r>
            <a:r>
              <a:rPr>
                <a:solidFill>
                  <a:srgbClr val="FF9300"/>
                </a:solidFill>
              </a:rPr>
              <a:t>on to all</a:t>
            </a:r>
            <a:r>
              <a:t> their </a:t>
            </a:r>
            <a:r>
              <a:rPr>
                <a:solidFill>
                  <a:srgbClr val="FF9300"/>
                </a:solidFill>
              </a:rPr>
              <a:t>daughters</a:t>
            </a:r>
          </a:p>
          <a:p>
            <a:pPr marL="40640">
              <a:buClr>
                <a:srgbClr val="000000"/>
              </a:buClr>
              <a:buSzPct val="100000"/>
              <a:buFont typeface="Times"/>
              <a:buChar char="•"/>
              <a:defRPr>
                <a:latin typeface="Comic Sans MS"/>
                <a:ea typeface="Comic Sans MS"/>
                <a:cs typeface="Comic Sans MS"/>
                <a:sym typeface="Comic Sans MS"/>
              </a:defRPr>
            </a:pPr>
            <a:r>
              <a:rPr>
                <a:solidFill>
                  <a:srgbClr val="FF9300"/>
                </a:solidFill>
              </a:rPr>
              <a:t>Affected mothers</a:t>
            </a:r>
            <a:r>
              <a:t> if </a:t>
            </a:r>
            <a:r>
              <a:rPr>
                <a:solidFill>
                  <a:srgbClr val="FF9300"/>
                </a:solidFill>
              </a:rPr>
              <a:t>heterozygous</a:t>
            </a:r>
            <a:r>
              <a:t> will pass the trait on to </a:t>
            </a:r>
            <a:r>
              <a:rPr>
                <a:solidFill>
                  <a:srgbClr val="FF9300"/>
                </a:solidFill>
              </a:rPr>
              <a:t>1/2</a:t>
            </a:r>
            <a:r>
              <a:t> of their </a:t>
            </a:r>
            <a:r>
              <a:rPr>
                <a:solidFill>
                  <a:srgbClr val="FF9300"/>
                </a:solidFill>
              </a:rPr>
              <a:t>sons</a:t>
            </a:r>
            <a:r>
              <a:t> and </a:t>
            </a:r>
            <a:r>
              <a:rPr>
                <a:solidFill>
                  <a:srgbClr val="FF9300"/>
                </a:solidFill>
              </a:rPr>
              <a:t>1/2 </a:t>
            </a:r>
            <a:r>
              <a:t>of their </a:t>
            </a:r>
            <a:r>
              <a:rPr>
                <a:solidFill>
                  <a:srgbClr val="FF9300"/>
                </a:solidFill>
              </a:rPr>
              <a:t>daughters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6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66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66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6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 grpId="1" build="p" bldLvl="5"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Rules of Inheritance"/>
          <p:cNvSpPr/>
          <p:nvPr/>
        </p:nvSpPr>
        <p:spPr>
          <a:xfrm>
            <a:off x="2077719" y="-3176"/>
            <a:ext cx="4972200"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a:latin typeface="Comic Sans MS"/>
                <a:ea typeface="Comic Sans MS"/>
                <a:cs typeface="Comic Sans MS"/>
                <a:sym typeface="Comic Sans MS"/>
              </a:defRPr>
            </a:lvl1pPr>
          </a:lstStyle>
          <a:p>
            <a:r>
              <a:t>Rules of Inheritance</a:t>
            </a:r>
          </a:p>
        </p:txBody>
      </p:sp>
      <p:sp>
        <p:nvSpPr>
          <p:cNvPr id="668" name="X-Linked Recessive…"/>
          <p:cNvSpPr/>
          <p:nvPr/>
        </p:nvSpPr>
        <p:spPr>
          <a:xfrm>
            <a:off x="139700" y="1206500"/>
            <a:ext cx="8864600" cy="40386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defRPr u="sng">
                <a:solidFill>
                  <a:srgbClr val="009193"/>
                </a:solidFill>
                <a:latin typeface="Comic Sans MS"/>
                <a:ea typeface="Comic Sans MS"/>
                <a:cs typeface="Comic Sans MS"/>
                <a:sym typeface="Comic Sans MS"/>
              </a:defRPr>
            </a:pPr>
            <a:r>
              <a:t>X-Linked Recessive</a:t>
            </a:r>
          </a:p>
          <a:p>
            <a:pPr marL="40640">
              <a:buClr>
                <a:srgbClr val="000000"/>
              </a:buClr>
              <a:buSzPct val="100000"/>
              <a:buFont typeface="Times"/>
              <a:buChar char="•"/>
              <a:defRPr>
                <a:latin typeface="Comic Sans MS"/>
                <a:ea typeface="Comic Sans MS"/>
                <a:cs typeface="Comic Sans MS"/>
                <a:sym typeface="Comic Sans MS"/>
              </a:defRPr>
            </a:pPr>
            <a:r>
              <a:rPr>
                <a:solidFill>
                  <a:srgbClr val="009193"/>
                </a:solidFill>
              </a:rPr>
              <a:t>More males</a:t>
            </a:r>
            <a:r>
              <a:t> than females are </a:t>
            </a:r>
            <a:r>
              <a:rPr>
                <a:solidFill>
                  <a:srgbClr val="009193"/>
                </a:solidFill>
              </a:rPr>
              <a:t>affected</a:t>
            </a:r>
          </a:p>
          <a:p>
            <a:pPr marL="40640">
              <a:buClr>
                <a:srgbClr val="000000"/>
              </a:buClr>
              <a:buSzPct val="100000"/>
              <a:buFont typeface="Times"/>
              <a:buChar char="•"/>
              <a:defRPr>
                <a:latin typeface="Comic Sans MS"/>
                <a:ea typeface="Comic Sans MS"/>
                <a:cs typeface="Comic Sans MS"/>
                <a:sym typeface="Comic Sans MS"/>
              </a:defRPr>
            </a:pPr>
            <a:r>
              <a:rPr>
                <a:solidFill>
                  <a:srgbClr val="009193"/>
                </a:solidFill>
              </a:rPr>
              <a:t>Affected sons</a:t>
            </a:r>
            <a:r>
              <a:t> are usually born to </a:t>
            </a:r>
            <a:r>
              <a:rPr>
                <a:solidFill>
                  <a:srgbClr val="009193"/>
                </a:solidFill>
              </a:rPr>
              <a:t>unaffected mothers</a:t>
            </a:r>
            <a:r>
              <a:t>, thus the trait </a:t>
            </a:r>
            <a:r>
              <a:rPr>
                <a:solidFill>
                  <a:srgbClr val="009193"/>
                </a:solidFill>
              </a:rPr>
              <a:t>skips generations</a:t>
            </a:r>
          </a:p>
          <a:p>
            <a:pPr marL="40640">
              <a:buClr>
                <a:srgbClr val="000000"/>
              </a:buClr>
              <a:buSzPct val="100000"/>
              <a:buFont typeface="Times"/>
              <a:buChar char="•"/>
              <a:defRPr>
                <a:latin typeface="Comic Sans MS"/>
                <a:ea typeface="Comic Sans MS"/>
                <a:cs typeface="Comic Sans MS"/>
                <a:sym typeface="Comic Sans MS"/>
              </a:defRPr>
            </a:pPr>
            <a:r>
              <a:t>Approximately</a:t>
            </a:r>
            <a:r>
              <a:rPr>
                <a:solidFill>
                  <a:srgbClr val="009193"/>
                </a:solidFill>
              </a:rPr>
              <a:t> 1/2</a:t>
            </a:r>
            <a:r>
              <a:t> of </a:t>
            </a:r>
            <a:r>
              <a:rPr>
                <a:solidFill>
                  <a:srgbClr val="009193"/>
                </a:solidFill>
              </a:rPr>
              <a:t>carrier mothers’</a:t>
            </a:r>
            <a:r>
              <a:t> </a:t>
            </a:r>
            <a:r>
              <a:rPr>
                <a:solidFill>
                  <a:srgbClr val="009193"/>
                </a:solidFill>
              </a:rPr>
              <a:t>sons</a:t>
            </a:r>
            <a:r>
              <a:t> are </a:t>
            </a:r>
            <a:r>
              <a:rPr>
                <a:solidFill>
                  <a:srgbClr val="009193"/>
                </a:solidFill>
              </a:rPr>
              <a:t>affected</a:t>
            </a:r>
          </a:p>
          <a:p>
            <a:pPr marL="40640">
              <a:buClr>
                <a:srgbClr val="000000"/>
              </a:buClr>
              <a:buSzPct val="100000"/>
              <a:buFont typeface="Times"/>
              <a:buChar char="•"/>
              <a:defRPr>
                <a:latin typeface="Comic Sans MS"/>
                <a:ea typeface="Comic Sans MS"/>
                <a:cs typeface="Comic Sans MS"/>
                <a:sym typeface="Comic Sans MS"/>
              </a:defRPr>
            </a:pPr>
            <a:r>
              <a:t>It is </a:t>
            </a:r>
            <a:r>
              <a:rPr>
                <a:solidFill>
                  <a:srgbClr val="009193"/>
                </a:solidFill>
              </a:rPr>
              <a:t>never passed</a:t>
            </a:r>
            <a:r>
              <a:t> from </a:t>
            </a:r>
            <a:r>
              <a:rPr>
                <a:solidFill>
                  <a:srgbClr val="009193"/>
                </a:solidFill>
              </a:rPr>
              <a:t>father to son</a:t>
            </a:r>
          </a:p>
          <a:p>
            <a:pPr marL="40640">
              <a:buClr>
                <a:srgbClr val="000000"/>
              </a:buClr>
              <a:buSzPct val="100000"/>
              <a:buFont typeface="Times"/>
              <a:buChar char="•"/>
              <a:defRPr>
                <a:latin typeface="Comic Sans MS"/>
                <a:ea typeface="Comic Sans MS"/>
                <a:cs typeface="Comic Sans MS"/>
                <a:sym typeface="Comic Sans MS"/>
              </a:defRPr>
            </a:pPr>
            <a:r>
              <a:rPr>
                <a:solidFill>
                  <a:srgbClr val="009193"/>
                </a:solidFill>
              </a:rPr>
              <a:t>All daughters</a:t>
            </a:r>
            <a:r>
              <a:t> of </a:t>
            </a:r>
            <a:r>
              <a:rPr>
                <a:solidFill>
                  <a:srgbClr val="009193"/>
                </a:solidFill>
              </a:rPr>
              <a:t>affected fathers</a:t>
            </a:r>
            <a:r>
              <a:t> are </a:t>
            </a:r>
            <a:r>
              <a:rPr>
                <a:solidFill>
                  <a:srgbClr val="009193"/>
                </a:solidFill>
              </a:rPr>
              <a:t>carriers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6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6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6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66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66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6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 grpId="1" build="p" bldLvl="5"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Rules of Inheritance"/>
          <p:cNvSpPr/>
          <p:nvPr/>
        </p:nvSpPr>
        <p:spPr>
          <a:xfrm>
            <a:off x="617220" y="381000"/>
            <a:ext cx="7950201" cy="7874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Rules of Inheritance</a:t>
            </a:r>
          </a:p>
        </p:txBody>
      </p:sp>
      <p:sp>
        <p:nvSpPr>
          <p:cNvPr id="673" name="Mitochondrial…"/>
          <p:cNvSpPr/>
          <p:nvPr/>
        </p:nvSpPr>
        <p:spPr>
          <a:xfrm>
            <a:off x="520700" y="3984625"/>
            <a:ext cx="8216900" cy="20574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defRPr u="sng">
                <a:solidFill>
                  <a:srgbClr val="005493"/>
                </a:solidFill>
                <a:latin typeface="Comic Sans MS"/>
                <a:ea typeface="Comic Sans MS"/>
                <a:cs typeface="Comic Sans MS"/>
                <a:sym typeface="Comic Sans MS"/>
              </a:defRPr>
            </a:pPr>
            <a:r>
              <a:t>Mitochondrial</a:t>
            </a:r>
          </a:p>
          <a:p>
            <a:pPr marL="40640">
              <a:buClr>
                <a:srgbClr val="000000"/>
              </a:buClr>
              <a:buSzPct val="100000"/>
              <a:buFont typeface="Times"/>
              <a:buChar char="•"/>
              <a:defRPr>
                <a:latin typeface="Comic Sans MS"/>
                <a:ea typeface="Comic Sans MS"/>
                <a:cs typeface="Comic Sans MS"/>
                <a:sym typeface="Comic Sans MS"/>
              </a:defRPr>
            </a:pPr>
            <a:r>
              <a:t>Trait is inherited </a:t>
            </a:r>
            <a:r>
              <a:rPr>
                <a:solidFill>
                  <a:srgbClr val="005493"/>
                </a:solidFill>
              </a:rPr>
              <a:t>from mother only</a:t>
            </a:r>
          </a:p>
          <a:p>
            <a:pPr marL="40640">
              <a:buClr>
                <a:srgbClr val="000000"/>
              </a:buClr>
              <a:buSzPct val="100000"/>
              <a:buFont typeface="Times"/>
              <a:buChar char="•"/>
              <a:defRPr>
                <a:latin typeface="Comic Sans MS"/>
                <a:ea typeface="Comic Sans MS"/>
                <a:cs typeface="Comic Sans MS"/>
                <a:sym typeface="Comic Sans MS"/>
              </a:defRPr>
            </a:pPr>
            <a:r>
              <a:rPr>
                <a:solidFill>
                  <a:srgbClr val="005493"/>
                </a:solidFill>
              </a:rPr>
              <a:t>All children</a:t>
            </a:r>
            <a:r>
              <a:t> of a </a:t>
            </a:r>
            <a:r>
              <a:rPr>
                <a:solidFill>
                  <a:srgbClr val="005493"/>
                </a:solidFill>
              </a:rPr>
              <a:t>mother</a:t>
            </a:r>
            <a:r>
              <a:t> are at </a:t>
            </a:r>
            <a:r>
              <a:rPr>
                <a:solidFill>
                  <a:srgbClr val="005493"/>
                </a:solidFill>
              </a:rPr>
              <a:t>risk to be affected or carriers</a:t>
            </a:r>
          </a:p>
        </p:txBody>
      </p:sp>
      <p:sp>
        <p:nvSpPr>
          <p:cNvPr id="674" name="Y-Linked Dominant…"/>
          <p:cNvSpPr/>
          <p:nvPr/>
        </p:nvSpPr>
        <p:spPr>
          <a:xfrm>
            <a:off x="709595" y="1552575"/>
            <a:ext cx="7721601" cy="20574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defRPr u="sng">
                <a:solidFill>
                  <a:srgbClr val="941751"/>
                </a:solidFill>
                <a:latin typeface="Comic Sans MS"/>
                <a:ea typeface="Comic Sans MS"/>
                <a:cs typeface="Comic Sans MS"/>
                <a:sym typeface="Comic Sans MS"/>
              </a:defRPr>
            </a:pPr>
            <a:r>
              <a:t>Y-Linked Dominant</a:t>
            </a:r>
          </a:p>
          <a:p>
            <a:pPr marL="40640">
              <a:buClr>
                <a:srgbClr val="000000"/>
              </a:buClr>
              <a:buSzPct val="100000"/>
              <a:buFont typeface="Comic Sans MS"/>
              <a:buChar char="•"/>
              <a:defRPr>
                <a:latin typeface="Comic Sans MS"/>
                <a:ea typeface="Comic Sans MS"/>
                <a:cs typeface="Comic Sans MS"/>
                <a:sym typeface="Comic Sans MS"/>
              </a:defRPr>
            </a:pPr>
            <a:r>
              <a:rPr>
                <a:solidFill>
                  <a:srgbClr val="941751"/>
                </a:solidFill>
              </a:rPr>
              <a:t>Only males</a:t>
            </a:r>
            <a:r>
              <a:t> are affected</a:t>
            </a:r>
          </a:p>
          <a:p>
            <a:pPr marL="40640">
              <a:buClr>
                <a:srgbClr val="000000"/>
              </a:buClr>
              <a:buSzPct val="100000"/>
              <a:buFont typeface="Times"/>
              <a:buChar char="•"/>
              <a:defRPr>
                <a:latin typeface="Comic Sans MS"/>
                <a:ea typeface="Comic Sans MS"/>
                <a:cs typeface="Comic Sans MS"/>
                <a:sym typeface="Comic Sans MS"/>
              </a:defRPr>
            </a:pPr>
            <a:r>
              <a:t>It is passed from </a:t>
            </a:r>
            <a:r>
              <a:rPr>
                <a:solidFill>
                  <a:srgbClr val="941751"/>
                </a:solidFill>
              </a:rPr>
              <a:t>father</a:t>
            </a:r>
            <a:r>
              <a:t> to all </a:t>
            </a:r>
            <a:r>
              <a:rPr>
                <a:solidFill>
                  <a:srgbClr val="941751"/>
                </a:solidFill>
              </a:rPr>
              <a:t>sons</a:t>
            </a:r>
          </a:p>
          <a:p>
            <a:pPr marL="40640">
              <a:buClr>
                <a:srgbClr val="000000"/>
              </a:buClr>
              <a:buSzPct val="100000"/>
              <a:buFont typeface="Times"/>
              <a:buChar char="•"/>
              <a:defRPr>
                <a:latin typeface="Comic Sans MS"/>
                <a:ea typeface="Comic Sans MS"/>
                <a:cs typeface="Comic Sans MS"/>
                <a:sym typeface="Comic Sans MS"/>
              </a:defRPr>
            </a:pPr>
            <a:r>
              <a:t>It does </a:t>
            </a:r>
            <a:r>
              <a:rPr>
                <a:solidFill>
                  <a:srgbClr val="941751"/>
                </a:solidFill>
              </a:rPr>
              <a:t>not skip generations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6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673">
                                            <p:bg/>
                                          </p:spTgt>
                                        </p:tgtEl>
                                        <p:attrNameLst>
                                          <p:attrName>style.visibility</p:attrName>
                                        </p:attrNameLst>
                                      </p:cBhvr>
                                      <p:to>
                                        <p:strVal val="visible"/>
                                      </p:to>
                                    </p:set>
                                  </p:childTnLst>
                                </p:cTn>
                              </p:par>
                              <p:par>
                                <p:cTn id="25" presetID="1" presetClass="entr" presetSubtype="0" fill="hold" grpId="2" nodeType="withEffect">
                                  <p:stCondLst>
                                    <p:cond delay="0"/>
                                  </p:stCondLst>
                                  <p:iterate>
                                    <p:tmAbs val="0"/>
                                  </p:iterate>
                                  <p:childTnLst>
                                    <p:set>
                                      <p:cBhvr>
                                        <p:cTn id="26" fill="hold"/>
                                        <p:tgtEl>
                                          <p:spTgt spid="67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iterate>
                                    <p:tmAbs val="0"/>
                                  </p:iterate>
                                  <p:childTnLst>
                                    <p:set>
                                      <p:cBhvr>
                                        <p:cTn id="30" fill="hold"/>
                                        <p:tgtEl>
                                          <p:spTgt spid="67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iterate>
                                    <p:tmAbs val="0"/>
                                  </p:iterate>
                                  <p:childTnLst>
                                    <p:set>
                                      <p:cBhvr>
                                        <p:cTn id="34" fill="hold"/>
                                        <p:tgtEl>
                                          <p:spTgt spid="6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 grpId="2" build="p" bldLvl="5" animBg="1" advAuto="0"/>
      <p:bldP spid="674" grpId="1" build="p" bldLvl="5"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Example"/>
          <p:cNvSpPr>
            <a:spLocks noGrp="1"/>
          </p:cNvSpPr>
          <p:nvPr>
            <p:ph type="title"/>
          </p:nvPr>
        </p:nvSpPr>
        <p:spPr>
          <a:xfrm>
            <a:off x="254000" y="1562100"/>
            <a:ext cx="8636000" cy="1714500"/>
          </a:xfrm>
          <a:prstGeom prst="rect">
            <a:avLst/>
          </a:prstGeom>
        </p:spPr>
        <p:txBody>
          <a:bodyPr/>
          <a:lstStyle>
            <a:lvl1pPr>
              <a:defRPr sz="4000" b="1" cap="none">
                <a:latin typeface="Comic Sans MS"/>
                <a:ea typeface="Comic Sans MS"/>
                <a:cs typeface="Comic Sans MS"/>
                <a:sym typeface="Comic Sans MS"/>
              </a:defRPr>
            </a:lvl1pPr>
          </a:lstStyle>
          <a:p>
            <a:r>
              <a:t>Example</a:t>
            </a:r>
          </a:p>
        </p:txBody>
      </p:sp>
      <p:sp>
        <p:nvSpPr>
          <p:cNvPr id="683" name="Body"/>
          <p:cNvSpPr>
            <a:spLocks noGrp="1"/>
          </p:cNvSpPr>
          <p:nvPr>
            <p:ph type="body" idx="1"/>
          </p:nvPr>
        </p:nvSpPr>
        <p:spPr>
          <a:xfrm>
            <a:off x="254000" y="3492500"/>
            <a:ext cx="8636000" cy="4102100"/>
          </a:xfrm>
          <a:prstGeom prst="rect">
            <a:avLst/>
          </a:prstGeom>
        </p:spPr>
        <p:txBody>
          <a:bodyP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682"/>
                                        </p:tgtEl>
                                        <p:attrNameLst>
                                          <p:attrName>style.visibility</p:attrName>
                                        </p:attrNameLst>
                                      </p:cBhvr>
                                      <p:to>
                                        <p:strVal val="visible"/>
                                      </p:to>
                                    </p:set>
                                    <p:animEffect transition="in" filter="wipe(down)">
                                      <p:cBhvr>
                                        <p:cTn id="7" dur="145">
                                          <p:stCondLst>
                                            <p:cond delay="0"/>
                                          </p:stCondLst>
                                        </p:cTn>
                                        <p:tgtEl>
                                          <p:spTgt spid="682"/>
                                        </p:tgtEl>
                                      </p:cBhvr>
                                    </p:animEffect>
                                    <p:anim calcmode="lin" valueType="num">
                                      <p:cBhvr>
                                        <p:cTn id="8" dur="456" fill="hold" tmFilter="0,0; 0.14,0.36; 0.43,0.73; 0.71,0.91; 1.0,1.0">
                                          <p:stCondLst>
                                            <p:cond delay="0"/>
                                          </p:stCondLst>
                                        </p:cTn>
                                        <p:tgtEl>
                                          <p:spTgt spid="682"/>
                                        </p:tgtEl>
                                        <p:attrNameLst>
                                          <p:attrName>ppt_x</p:attrName>
                                        </p:attrNameLst>
                                      </p:cBhvr>
                                      <p:tavLst>
                                        <p:tav tm="0">
                                          <p:val>
                                            <p:strVal val="#ppt_x-0.25"/>
                                          </p:val>
                                        </p:tav>
                                        <p:tav tm="100000">
                                          <p:val>
                                            <p:strVal val="#ppt_x"/>
                                          </p:val>
                                        </p:tav>
                                      </p:tavLst>
                                    </p:anim>
                                    <p:anim calcmode="lin" valueType="num">
                                      <p:cBhvr>
                                        <p:cTn id="9" dur="166" fill="hold" tmFilter="0.0,0.0; 0.25,0.07; 0.50,0.2; 0.75,0.467; 1.0,1.0">
                                          <p:stCondLst>
                                            <p:cond delay="0"/>
                                          </p:stCondLst>
                                        </p:cTn>
                                        <p:tgtEl>
                                          <p:spTgt spid="682"/>
                                        </p:tgtEl>
                                        <p:attrNameLst>
                                          <p:attrName>ppt_y</p:attrName>
                                        </p:attrNameLst>
                                      </p:cBhvr>
                                      <p:tavLst>
                                        <p:tav tm="0" fmla="#ppt_y-sin(pi*$)/3">
                                          <p:val>
                                            <p:fltVal val="0.5"/>
                                          </p:val>
                                        </p:tav>
                                        <p:tav tm="100000">
                                          <p:val>
                                            <p:fltVal val="1"/>
                                          </p:val>
                                        </p:tav>
                                      </p:tavLst>
                                    </p:anim>
                                    <p:anim calcmode="lin" valueType="num">
                                      <p:cBhvr>
                                        <p:cTn id="10" dur="166" fill="hold" tmFilter="0, 0; 0.125,0.2665; 0.25,0.4; 0.375,0.465; 0.5,0.5;  0.625,0.535; 0.75,0.6; 0.875,0.7335; 1,1">
                                          <p:stCondLst>
                                            <p:cond delay="166"/>
                                          </p:stCondLst>
                                        </p:cTn>
                                        <p:tgtEl>
                                          <p:spTgt spid="682"/>
                                        </p:tgtEl>
                                        <p:attrNameLst>
                                          <p:attrName>ppt_y</p:attrName>
                                        </p:attrNameLst>
                                      </p:cBhvr>
                                      <p:tavLst>
                                        <p:tav tm="0" fmla="#ppt_y-sin(pi*$)/9">
                                          <p:val>
                                            <p:fltVal val="0"/>
                                          </p:val>
                                        </p:tav>
                                        <p:tav tm="100000">
                                          <p:val>
                                            <p:fltVal val="1"/>
                                          </p:val>
                                        </p:tav>
                                      </p:tavLst>
                                    </p:anim>
                                    <p:anim calcmode="lin" valueType="num">
                                      <p:cBhvr>
                                        <p:cTn id="11" dur="83" fill="hold" tmFilter="0, 0; 0.125,0.2665; 0.25,0.4; 0.375,0.465; 0.5,0.5;  0.625,0.535; 0.75,0.6; 0.875,0.7335; 1,1">
                                          <p:stCondLst>
                                            <p:cond delay="331"/>
                                          </p:stCondLst>
                                        </p:cTn>
                                        <p:tgtEl>
                                          <p:spTgt spid="682"/>
                                        </p:tgtEl>
                                        <p:attrNameLst>
                                          <p:attrName>ppt_y</p:attrName>
                                        </p:attrNameLst>
                                      </p:cBhvr>
                                      <p:tavLst>
                                        <p:tav tm="0" fmla="#ppt_y-sin(pi*$)/27">
                                          <p:val>
                                            <p:fltVal val="0"/>
                                          </p:val>
                                        </p:tav>
                                        <p:tav tm="100000">
                                          <p:val>
                                            <p:fltVal val="1"/>
                                          </p:val>
                                        </p:tav>
                                      </p:tavLst>
                                    </p:anim>
                                    <p:anim calcmode="lin" valueType="num">
                                      <p:cBhvr>
                                        <p:cTn id="12" dur="41" fill="hold" tmFilter="0, 0; 0.125,0.2665; 0.25,0.4; 0.375,0.465; 0.5,0.5;  0.625,0.535; 0.75,0.6; 0.875,0.7335; 1,1">
                                          <p:stCondLst>
                                            <p:cond delay="414"/>
                                          </p:stCondLst>
                                        </p:cTn>
                                        <p:tgtEl>
                                          <p:spTgt spid="682"/>
                                        </p:tgtEl>
                                        <p:attrNameLst>
                                          <p:attrName>ppt_y</p:attrName>
                                        </p:attrNameLst>
                                      </p:cBhvr>
                                      <p:tavLst>
                                        <p:tav tm="0" fmla="#ppt_y-sin(pi*$)/81">
                                          <p:val>
                                            <p:fltVal val="0"/>
                                          </p:val>
                                        </p:tav>
                                        <p:tav tm="100000">
                                          <p:val>
                                            <p:fltVal val="1"/>
                                          </p:val>
                                        </p:tav>
                                      </p:tavLst>
                                    </p:anim>
                                    <p:animScale>
                                      <p:cBhvr>
                                        <p:cTn id="13" dur="7" fill="hold">
                                          <p:stCondLst>
                                            <p:cond delay="163"/>
                                          </p:stCondLst>
                                        </p:cTn>
                                        <p:tgtEl>
                                          <p:spTgt spid="682"/>
                                        </p:tgtEl>
                                      </p:cBhvr>
                                      <p:to x="100000" y="60000"/>
                                    </p:animScale>
                                    <p:animScale>
                                      <p:cBhvr>
                                        <p:cTn id="14" dur="42" decel="50000" fill="hold">
                                          <p:stCondLst>
                                            <p:cond delay="169"/>
                                          </p:stCondLst>
                                        </p:cTn>
                                        <p:tgtEl>
                                          <p:spTgt spid="682"/>
                                        </p:tgtEl>
                                      </p:cBhvr>
                                      <p:to x="100000" y="100000"/>
                                    </p:animScale>
                                    <p:animScale>
                                      <p:cBhvr>
                                        <p:cTn id="15" dur="7" decel="50000" fill="hold">
                                          <p:stCondLst>
                                            <p:cond delay="328"/>
                                          </p:stCondLst>
                                        </p:cTn>
                                        <p:tgtEl>
                                          <p:spTgt spid="682"/>
                                        </p:tgtEl>
                                      </p:cBhvr>
                                      <p:to x="100000" y="80000"/>
                                    </p:animScale>
                                    <p:animScale>
                                      <p:cBhvr>
                                        <p:cTn id="16" dur="42" decel="50000" fill="hold">
                                          <p:stCondLst>
                                            <p:cond delay="335"/>
                                          </p:stCondLst>
                                        </p:cTn>
                                        <p:tgtEl>
                                          <p:spTgt spid="682"/>
                                        </p:tgtEl>
                                      </p:cBhvr>
                                      <p:to x="100000" y="100000"/>
                                    </p:animScale>
                                    <p:animScale>
                                      <p:cBhvr>
                                        <p:cTn id="17" dur="7" decel="50000" fill="hold">
                                          <p:stCondLst>
                                            <p:cond delay="411"/>
                                          </p:stCondLst>
                                        </p:cTn>
                                        <p:tgtEl>
                                          <p:spTgt spid="682"/>
                                        </p:tgtEl>
                                      </p:cBhvr>
                                      <p:to x="100000" y="90000"/>
                                    </p:animScale>
                                    <p:animScale>
                                      <p:cBhvr>
                                        <p:cTn id="18" dur="42" decel="50000" fill="hold">
                                          <p:stCondLst>
                                            <p:cond delay="417"/>
                                          </p:stCondLst>
                                        </p:cTn>
                                        <p:tgtEl>
                                          <p:spTgt spid="682"/>
                                        </p:tgtEl>
                                      </p:cBhvr>
                                      <p:to x="100000" y="100000"/>
                                    </p:animScale>
                                    <p:animScale>
                                      <p:cBhvr>
                                        <p:cTn id="19" dur="7" decel="50000" fill="hold">
                                          <p:stCondLst>
                                            <p:cond delay="452"/>
                                          </p:stCondLst>
                                        </p:cTn>
                                        <p:tgtEl>
                                          <p:spTgt spid="682"/>
                                        </p:tgtEl>
                                      </p:cBhvr>
                                      <p:to x="100000" y="95000"/>
                                    </p:animScale>
                                    <p:animScale>
                                      <p:cBhvr>
                                        <p:cTn id="20" dur="42" decel="50000" fill="hold">
                                          <p:stCondLst>
                                            <p:cond delay="459"/>
                                          </p:stCondLst>
                                        </p:cTn>
                                        <p:tgtEl>
                                          <p:spTgt spid="6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2" grpId="1"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Example 1"/>
          <p:cNvSpPr/>
          <p:nvPr/>
        </p:nvSpPr>
        <p:spPr>
          <a:xfrm>
            <a:off x="566420" y="-66676"/>
            <a:ext cx="2608065"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1</a:t>
            </a:r>
          </a:p>
        </p:txBody>
      </p:sp>
      <p:grpSp>
        <p:nvGrpSpPr>
          <p:cNvPr id="711" name="Group"/>
          <p:cNvGrpSpPr/>
          <p:nvPr/>
        </p:nvGrpSpPr>
        <p:grpSpPr>
          <a:xfrm>
            <a:off x="647700" y="736600"/>
            <a:ext cx="7848600" cy="3387725"/>
            <a:chOff x="0" y="0"/>
            <a:chExt cx="7848600" cy="3387725"/>
          </a:xfrm>
        </p:grpSpPr>
        <p:pic>
          <p:nvPicPr>
            <p:cNvPr id="698" name="talk031__s021_f.png" descr="talk031__s021_f.png"/>
            <p:cNvPicPr>
              <a:picLocks/>
            </p:cNvPicPr>
            <p:nvPr/>
          </p:nvPicPr>
          <p:blipFill>
            <a:blip r:embed="rId3">
              <a:extLst/>
            </a:blip>
            <a:srcRect l="7691" t="44305" r="8790" b="10260"/>
            <a:stretch>
              <a:fillRect/>
            </a:stretch>
          </p:blipFill>
          <p:spPr>
            <a:xfrm>
              <a:off x="0" y="0"/>
              <a:ext cx="7848600" cy="3387725"/>
            </a:xfrm>
            <a:prstGeom prst="rect">
              <a:avLst/>
            </a:prstGeom>
            <a:ln w="12700" cap="flat">
              <a:noFill/>
              <a:miter lim="400000"/>
            </a:ln>
            <a:effectLst/>
          </p:spPr>
        </p:pic>
        <p:sp>
          <p:nvSpPr>
            <p:cNvPr id="699" name="Rectangle"/>
            <p:cNvSpPr/>
            <p:nvPr/>
          </p:nvSpPr>
          <p:spPr>
            <a:xfrm>
              <a:off x="1224093" y="1460500"/>
              <a:ext cx="432034" cy="457200"/>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00" name="Rectangle"/>
            <p:cNvSpPr/>
            <p:nvPr/>
          </p:nvSpPr>
          <p:spPr>
            <a:xfrm>
              <a:off x="2040155" y="1460500"/>
              <a:ext cx="432034" cy="457200"/>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01" name="Rectangle"/>
            <p:cNvSpPr/>
            <p:nvPr/>
          </p:nvSpPr>
          <p:spPr>
            <a:xfrm>
              <a:off x="2904221" y="1460500"/>
              <a:ext cx="432034" cy="457200"/>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02" name="Rectangle"/>
            <p:cNvSpPr/>
            <p:nvPr/>
          </p:nvSpPr>
          <p:spPr>
            <a:xfrm>
              <a:off x="5472418" y="1460500"/>
              <a:ext cx="432034" cy="457200"/>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03" name="Rectangle"/>
            <p:cNvSpPr/>
            <p:nvPr/>
          </p:nvSpPr>
          <p:spPr>
            <a:xfrm>
              <a:off x="3768287" y="2794000"/>
              <a:ext cx="432034" cy="457200"/>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04" name="Oval"/>
            <p:cNvSpPr/>
            <p:nvPr/>
          </p:nvSpPr>
          <p:spPr>
            <a:xfrm>
              <a:off x="2064157" y="127000"/>
              <a:ext cx="432034" cy="4572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05" name="Oval"/>
            <p:cNvSpPr/>
            <p:nvPr/>
          </p:nvSpPr>
          <p:spPr>
            <a:xfrm>
              <a:off x="360027" y="1447800"/>
              <a:ext cx="432034" cy="4572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06" name="Oval"/>
            <p:cNvSpPr/>
            <p:nvPr/>
          </p:nvSpPr>
          <p:spPr>
            <a:xfrm>
              <a:off x="3780288" y="1460500"/>
              <a:ext cx="432034" cy="4572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07" name="Oval"/>
            <p:cNvSpPr/>
            <p:nvPr/>
          </p:nvSpPr>
          <p:spPr>
            <a:xfrm>
              <a:off x="4608352" y="1447800"/>
              <a:ext cx="432034" cy="4572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08" name="Oval"/>
            <p:cNvSpPr/>
            <p:nvPr/>
          </p:nvSpPr>
          <p:spPr>
            <a:xfrm>
              <a:off x="2904221" y="2794000"/>
              <a:ext cx="432034" cy="4572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09" name="Oval"/>
            <p:cNvSpPr/>
            <p:nvPr/>
          </p:nvSpPr>
          <p:spPr>
            <a:xfrm>
              <a:off x="6348485" y="2806700"/>
              <a:ext cx="432034" cy="4572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10" name="Oval"/>
            <p:cNvSpPr/>
            <p:nvPr/>
          </p:nvSpPr>
          <p:spPr>
            <a:xfrm>
              <a:off x="7200551" y="2819400"/>
              <a:ext cx="432034" cy="4572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grpSp>
      <p:sp>
        <p:nvSpPr>
          <p:cNvPr id="712" name="Hemophilia…"/>
          <p:cNvSpPr/>
          <p:nvPr/>
        </p:nvSpPr>
        <p:spPr>
          <a:xfrm>
            <a:off x="88900" y="4139666"/>
            <a:ext cx="8966200" cy="2502968"/>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Arial"/>
              <a:defRPr b="1">
                <a:solidFill>
                  <a:srgbClr val="9437FF"/>
                </a:solidFill>
                <a:latin typeface="Arial"/>
                <a:ea typeface="Arial"/>
                <a:cs typeface="Arial"/>
                <a:sym typeface="Arial"/>
              </a:defRPr>
            </a:pPr>
            <a:r>
              <a:t>Hemophilia</a:t>
            </a:r>
          </a:p>
          <a:p>
            <a:pPr>
              <a:buClr>
                <a:srgbClr val="000000"/>
              </a:buClr>
              <a:buFont typeface="Arial"/>
              <a:defRPr b="1">
                <a:latin typeface="Arial"/>
                <a:ea typeface="Arial"/>
                <a:cs typeface="Arial"/>
                <a:sym typeface="Arial"/>
              </a:defRPr>
            </a:pPr>
            <a:r>
              <a:rPr>
                <a:solidFill>
                  <a:srgbClr val="9437FF"/>
                </a:solidFill>
              </a:rPr>
              <a:t>Only males are affected </a:t>
            </a:r>
            <a:r>
              <a:t>and sons do not share the phenotype of their father - </a:t>
            </a:r>
          </a:p>
          <a:p>
            <a:pPr>
              <a:buClr>
                <a:srgbClr val="000000"/>
              </a:buClr>
              <a:buFont typeface="Arial"/>
              <a:defRPr b="1">
                <a:latin typeface="Arial"/>
                <a:ea typeface="Arial"/>
                <a:cs typeface="Arial"/>
                <a:sym typeface="Arial"/>
              </a:defRPr>
            </a:pPr>
            <a:r>
              <a:t>Thus X-linked</a:t>
            </a:r>
          </a:p>
          <a:p>
            <a:pPr>
              <a:buClr>
                <a:srgbClr val="000000"/>
              </a:buClr>
              <a:buFont typeface="Arial"/>
              <a:defRPr b="1">
                <a:latin typeface="Arial"/>
                <a:ea typeface="Arial"/>
                <a:cs typeface="Arial"/>
                <a:sym typeface="Arial"/>
              </a:defRPr>
            </a:pPr>
            <a:r>
              <a:t>Expression of hemophilia </a:t>
            </a:r>
          </a:p>
          <a:p>
            <a:pPr>
              <a:buClr>
                <a:srgbClr val="000000"/>
              </a:buClr>
              <a:buFont typeface="Arial"/>
              <a:defRPr b="1">
                <a:latin typeface="Arial"/>
                <a:ea typeface="Arial"/>
                <a:cs typeface="Arial"/>
                <a:sym typeface="Arial"/>
              </a:defRPr>
            </a:pPr>
            <a:r>
              <a:rPr>
                <a:solidFill>
                  <a:srgbClr val="9437FF"/>
                </a:solidFill>
              </a:rPr>
              <a:t>skips generations: RECESSIVE</a:t>
            </a:r>
          </a:p>
        </p:txBody>
      </p:sp>
      <p:sp>
        <p:nvSpPr>
          <p:cNvPr id="713" name="X-linked recessive"/>
          <p:cNvSpPr/>
          <p:nvPr/>
        </p:nvSpPr>
        <p:spPr>
          <a:xfrm>
            <a:off x="2625960" y="2692400"/>
            <a:ext cx="3291211" cy="8890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Arial"/>
              <a:defRPr b="1">
                <a:solidFill>
                  <a:srgbClr val="9437FF"/>
                </a:solidFill>
                <a:latin typeface="Arial"/>
                <a:ea typeface="Arial"/>
                <a:cs typeface="Arial"/>
                <a:sym typeface="Arial"/>
              </a:defRPr>
            </a:lvl1pPr>
          </a:lstStyle>
          <a:p>
            <a:r>
              <a:t>X-linked recessive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1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7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7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 grpId="1" build="p" bldLvl="5" animBg="1" advAuto="0"/>
      <p:bldP spid="713" grpId="2"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Example 2"/>
          <p:cNvSpPr/>
          <p:nvPr/>
        </p:nvSpPr>
        <p:spPr>
          <a:xfrm>
            <a:off x="363220" y="-1"/>
            <a:ext cx="2608065"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2</a:t>
            </a:r>
          </a:p>
        </p:txBody>
      </p:sp>
      <p:pic>
        <p:nvPicPr>
          <p:cNvPr id="718" name="dot_chart3.png" descr="dot_chart3.png"/>
          <p:cNvPicPr>
            <a:picLocks/>
          </p:cNvPicPr>
          <p:nvPr/>
        </p:nvPicPr>
        <p:blipFill>
          <a:blip r:embed="rId3">
            <a:extLst/>
          </a:blip>
          <a:srcRect l="3030" t="4739" r="9091" b="6781"/>
          <a:stretch>
            <a:fillRect/>
          </a:stretch>
        </p:blipFill>
        <p:spPr>
          <a:xfrm>
            <a:off x="2159000" y="622300"/>
            <a:ext cx="6629400" cy="4267200"/>
          </a:xfrm>
          <a:prstGeom prst="rect">
            <a:avLst/>
          </a:prstGeom>
          <a:ln w="12700">
            <a:miter lim="400000"/>
          </a:ln>
        </p:spPr>
      </p:pic>
      <p:sp>
        <p:nvSpPr>
          <p:cNvPr id="719" name="Every Generation:  Dominant…"/>
          <p:cNvSpPr/>
          <p:nvPr/>
        </p:nvSpPr>
        <p:spPr>
          <a:xfrm>
            <a:off x="1168400" y="5000625"/>
            <a:ext cx="6794500" cy="15621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defRPr>
                <a:latin typeface="Comic Sans MS"/>
                <a:ea typeface="Comic Sans MS"/>
                <a:cs typeface="Comic Sans MS"/>
                <a:sym typeface="Comic Sans MS"/>
              </a:defRPr>
            </a:pPr>
            <a:r>
              <a:t>Every Generation:  </a:t>
            </a:r>
            <a:r>
              <a:rPr>
                <a:solidFill>
                  <a:srgbClr val="FF2F92"/>
                </a:solidFill>
              </a:rPr>
              <a:t>Dominant</a:t>
            </a:r>
          </a:p>
          <a:p>
            <a:pPr>
              <a:buClr>
                <a:srgbClr val="000000"/>
              </a:buClr>
              <a:buFont typeface="Comic Sans MS"/>
              <a:defRPr>
                <a:latin typeface="Comic Sans MS"/>
                <a:ea typeface="Comic Sans MS"/>
                <a:cs typeface="Comic Sans MS"/>
                <a:sym typeface="Comic Sans MS"/>
              </a:defRPr>
            </a:pPr>
            <a:r>
              <a:rPr>
                <a:solidFill>
                  <a:srgbClr val="FF2F92"/>
                </a:solidFill>
              </a:rPr>
              <a:t>Father</a:t>
            </a:r>
            <a:r>
              <a:t> passes on </a:t>
            </a:r>
            <a:r>
              <a:rPr>
                <a:solidFill>
                  <a:srgbClr val="FF2F92"/>
                </a:solidFill>
              </a:rPr>
              <a:t>to only daughters</a:t>
            </a:r>
          </a:p>
          <a:p>
            <a:pPr>
              <a:buClr>
                <a:srgbClr val="000000"/>
              </a:buClr>
              <a:buFont typeface="Comic Sans MS"/>
              <a:defRPr>
                <a:latin typeface="Comic Sans MS"/>
                <a:ea typeface="Comic Sans MS"/>
                <a:cs typeface="Comic Sans MS"/>
                <a:sym typeface="Comic Sans MS"/>
              </a:defRPr>
            </a:pPr>
            <a:r>
              <a:rPr>
                <a:solidFill>
                  <a:srgbClr val="FF2F92"/>
                </a:solidFill>
              </a:rPr>
              <a:t>Mothers</a:t>
            </a:r>
            <a:r>
              <a:t> passes on to </a:t>
            </a:r>
            <a:r>
              <a:rPr>
                <a:solidFill>
                  <a:srgbClr val="FF2F92"/>
                </a:solidFill>
              </a:rPr>
              <a:t>1/2 of offspring</a:t>
            </a:r>
          </a:p>
        </p:txBody>
      </p:sp>
      <p:sp>
        <p:nvSpPr>
          <p:cNvPr id="720" name="X-Linked Dominant"/>
          <p:cNvSpPr/>
          <p:nvPr/>
        </p:nvSpPr>
        <p:spPr>
          <a:xfrm>
            <a:off x="2954002" y="3016250"/>
            <a:ext cx="3219327" cy="5715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220"/>
              </a:buClr>
              <a:buFont typeface="Comic Sans MS"/>
              <a:defRPr>
                <a:solidFill>
                  <a:srgbClr val="FF2F92"/>
                </a:solidFill>
                <a:uFill>
                  <a:solidFill>
                    <a:srgbClr val="FF2F92"/>
                  </a:solidFill>
                </a:uFill>
                <a:latin typeface="Comic Sans MS"/>
                <a:ea typeface="Comic Sans MS"/>
                <a:cs typeface="Comic Sans MS"/>
                <a:sym typeface="Comic Sans MS"/>
              </a:defRPr>
            </a:lvl1pPr>
          </a:lstStyle>
          <a:p>
            <a:r>
              <a:t>X-Linked Dominant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1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 grpId="1" build="p" bldLvl="5" animBg="1" advAuto="0"/>
      <p:bldP spid="720" grpId="2"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1" name="Group"/>
          <p:cNvGrpSpPr/>
          <p:nvPr/>
        </p:nvGrpSpPr>
        <p:grpSpPr>
          <a:xfrm>
            <a:off x="1879600" y="534987"/>
            <a:ext cx="6484938" cy="3694113"/>
            <a:chOff x="0" y="0"/>
            <a:chExt cx="6484937" cy="3694112"/>
          </a:xfrm>
        </p:grpSpPr>
        <p:sp>
          <p:nvSpPr>
            <p:cNvPr id="724" name="Oval"/>
            <p:cNvSpPr/>
            <p:nvPr/>
          </p:nvSpPr>
          <p:spPr>
            <a:xfrm>
              <a:off x="4152585" y="3034381"/>
              <a:ext cx="604187" cy="596991"/>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25" name="Square"/>
            <p:cNvSpPr/>
            <p:nvPr/>
          </p:nvSpPr>
          <p:spPr>
            <a:xfrm>
              <a:off x="5109694" y="3089517"/>
              <a:ext cx="552400" cy="547559"/>
            </a:xfrm>
            <a:prstGeom prst="rect">
              <a:avLst/>
            </a:prstGeom>
            <a:solidFill>
              <a:srgbClr val="000000"/>
            </a:solid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26" name="Oval"/>
            <p:cNvSpPr/>
            <p:nvPr/>
          </p:nvSpPr>
          <p:spPr>
            <a:xfrm>
              <a:off x="5543174" y="1872722"/>
              <a:ext cx="606105" cy="596991"/>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27" name="Square"/>
            <p:cNvSpPr/>
            <p:nvPr/>
          </p:nvSpPr>
          <p:spPr>
            <a:xfrm>
              <a:off x="1588148" y="1994402"/>
              <a:ext cx="552400" cy="547559"/>
            </a:xfrm>
            <a:prstGeom prst="rect">
              <a:avLst/>
            </a:prstGeom>
            <a:solidFill>
              <a:srgbClr val="FFFFFF"/>
            </a:solid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28" name="Line"/>
            <p:cNvSpPr/>
            <p:nvPr/>
          </p:nvSpPr>
          <p:spPr>
            <a:xfrm>
              <a:off x="2140547" y="2264378"/>
              <a:ext cx="3452497" cy="1"/>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29" name="Line"/>
            <p:cNvSpPr/>
            <p:nvPr/>
          </p:nvSpPr>
          <p:spPr>
            <a:xfrm>
              <a:off x="2623896" y="2891788"/>
              <a:ext cx="3588678" cy="1"/>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30" name="Line"/>
            <p:cNvSpPr/>
            <p:nvPr/>
          </p:nvSpPr>
          <p:spPr>
            <a:xfrm>
              <a:off x="3383445" y="2891788"/>
              <a:ext cx="1" cy="205335"/>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31" name="Line"/>
            <p:cNvSpPr/>
            <p:nvPr/>
          </p:nvSpPr>
          <p:spPr>
            <a:xfrm>
              <a:off x="3797745" y="2264378"/>
              <a:ext cx="1" cy="616004"/>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32" name="Oval"/>
            <p:cNvSpPr/>
            <p:nvPr/>
          </p:nvSpPr>
          <p:spPr>
            <a:xfrm>
              <a:off x="4300275" y="956324"/>
              <a:ext cx="606105" cy="596991"/>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33" name="Square"/>
            <p:cNvSpPr/>
            <p:nvPr/>
          </p:nvSpPr>
          <p:spPr>
            <a:xfrm>
              <a:off x="5117366" y="952522"/>
              <a:ext cx="552400" cy="547558"/>
            </a:xfrm>
            <a:prstGeom prst="rect">
              <a:avLst/>
            </a:prstGeom>
            <a:solidFill>
              <a:srgbClr val="FFFFFF"/>
            </a:solid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34" name="Oval"/>
            <p:cNvSpPr/>
            <p:nvPr/>
          </p:nvSpPr>
          <p:spPr>
            <a:xfrm>
              <a:off x="2424419" y="954423"/>
              <a:ext cx="606105" cy="596991"/>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35" name="Square"/>
            <p:cNvSpPr/>
            <p:nvPr/>
          </p:nvSpPr>
          <p:spPr>
            <a:xfrm>
              <a:off x="352921" y="884077"/>
              <a:ext cx="552401" cy="547559"/>
            </a:xfrm>
            <a:prstGeom prst="rect">
              <a:avLst/>
            </a:prstGeom>
            <a:solidFill>
              <a:srgbClr val="FFFFFF"/>
            </a:solid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36" name="Line"/>
            <p:cNvSpPr/>
            <p:nvPr/>
          </p:nvSpPr>
          <p:spPr>
            <a:xfrm>
              <a:off x="966699" y="1237708"/>
              <a:ext cx="1519099" cy="1"/>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37" name="Line"/>
            <p:cNvSpPr/>
            <p:nvPr/>
          </p:nvSpPr>
          <p:spPr>
            <a:xfrm flipH="1">
              <a:off x="1517180" y="1237708"/>
              <a:ext cx="1" cy="547559"/>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38" name="Line"/>
            <p:cNvSpPr/>
            <p:nvPr/>
          </p:nvSpPr>
          <p:spPr>
            <a:xfrm>
              <a:off x="4488244" y="2886084"/>
              <a:ext cx="1" cy="205335"/>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39" name="Oval"/>
            <p:cNvSpPr/>
            <p:nvPr/>
          </p:nvSpPr>
          <p:spPr>
            <a:xfrm>
              <a:off x="4582229" y="0"/>
              <a:ext cx="606106" cy="595089"/>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40" name="Square"/>
            <p:cNvSpPr/>
            <p:nvPr/>
          </p:nvSpPr>
          <p:spPr>
            <a:xfrm>
              <a:off x="3183968" y="7604"/>
              <a:ext cx="552400" cy="545658"/>
            </a:xfrm>
            <a:prstGeom prst="rect">
              <a:avLst/>
            </a:prstGeom>
            <a:solidFill>
              <a:srgbClr val="FFFFFF"/>
            </a:solid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41" name="Line"/>
            <p:cNvSpPr/>
            <p:nvPr/>
          </p:nvSpPr>
          <p:spPr>
            <a:xfrm>
              <a:off x="4142994" y="281384"/>
              <a:ext cx="1" cy="479113"/>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42" name="Oval"/>
            <p:cNvSpPr/>
            <p:nvPr/>
          </p:nvSpPr>
          <p:spPr>
            <a:xfrm>
              <a:off x="3490856" y="982942"/>
              <a:ext cx="606106" cy="596990"/>
            </a:xfrm>
            <a:prstGeom prst="ellipse">
              <a:avLst/>
            </a:prstGeom>
            <a:solidFill>
              <a:srgbClr val="000000"/>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43" name="Line"/>
            <p:cNvSpPr/>
            <p:nvPr/>
          </p:nvSpPr>
          <p:spPr>
            <a:xfrm>
              <a:off x="3797744" y="279482"/>
              <a:ext cx="826682" cy="1"/>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44" name="Oval"/>
            <p:cNvSpPr/>
            <p:nvPr/>
          </p:nvSpPr>
          <p:spPr>
            <a:xfrm>
              <a:off x="3139852" y="3097122"/>
              <a:ext cx="606106" cy="596991"/>
            </a:xfrm>
            <a:prstGeom prst="ellipse">
              <a:avLst/>
            </a:prstGeom>
            <a:solidFill>
              <a:srgbClr val="000000"/>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45" name="Oval"/>
            <p:cNvSpPr/>
            <p:nvPr/>
          </p:nvSpPr>
          <p:spPr>
            <a:xfrm>
              <a:off x="5878832" y="3034381"/>
              <a:ext cx="606106" cy="596991"/>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46" name="Square"/>
            <p:cNvSpPr/>
            <p:nvPr/>
          </p:nvSpPr>
          <p:spPr>
            <a:xfrm>
              <a:off x="2347697" y="3026776"/>
              <a:ext cx="552400" cy="547559"/>
            </a:xfrm>
            <a:prstGeom prst="rect">
              <a:avLst/>
            </a:prstGeom>
            <a:solidFill>
              <a:srgbClr val="FFFFFF"/>
            </a:solid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47" name="Line"/>
            <p:cNvSpPr/>
            <p:nvPr/>
          </p:nvSpPr>
          <p:spPr>
            <a:xfrm>
              <a:off x="2623896" y="2884183"/>
              <a:ext cx="1" cy="205335"/>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48" name="Line"/>
            <p:cNvSpPr/>
            <p:nvPr/>
          </p:nvSpPr>
          <p:spPr>
            <a:xfrm>
              <a:off x="6214492" y="2884183"/>
              <a:ext cx="1" cy="205335"/>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49" name="Line"/>
            <p:cNvSpPr/>
            <p:nvPr/>
          </p:nvSpPr>
          <p:spPr>
            <a:xfrm>
              <a:off x="5385893" y="2884183"/>
              <a:ext cx="1" cy="205335"/>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50" name="Oval"/>
            <p:cNvSpPr/>
            <p:nvPr/>
          </p:nvSpPr>
          <p:spPr>
            <a:xfrm>
              <a:off x="759549" y="1996303"/>
              <a:ext cx="606106" cy="596991"/>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51" name="Oval"/>
            <p:cNvSpPr/>
            <p:nvPr/>
          </p:nvSpPr>
          <p:spPr>
            <a:xfrm>
              <a:off x="0" y="1996303"/>
              <a:ext cx="606105" cy="596991"/>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52" name="Line"/>
            <p:cNvSpPr/>
            <p:nvPr/>
          </p:nvSpPr>
          <p:spPr>
            <a:xfrm flipH="1">
              <a:off x="274281" y="1789068"/>
              <a:ext cx="1" cy="205335"/>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53" name="Line"/>
            <p:cNvSpPr/>
            <p:nvPr/>
          </p:nvSpPr>
          <p:spPr>
            <a:xfrm>
              <a:off x="3797745" y="762398"/>
              <a:ext cx="1" cy="205335"/>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54" name="Line"/>
            <p:cNvSpPr/>
            <p:nvPr/>
          </p:nvSpPr>
          <p:spPr>
            <a:xfrm>
              <a:off x="1864347" y="1787167"/>
              <a:ext cx="1" cy="203434"/>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55" name="Line"/>
            <p:cNvSpPr/>
            <p:nvPr/>
          </p:nvSpPr>
          <p:spPr>
            <a:xfrm>
              <a:off x="276199" y="1785265"/>
              <a:ext cx="1588149" cy="1"/>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56" name="Line"/>
            <p:cNvSpPr/>
            <p:nvPr/>
          </p:nvSpPr>
          <p:spPr>
            <a:xfrm>
              <a:off x="1104798" y="1789068"/>
              <a:ext cx="1" cy="205335"/>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57" name="Line"/>
            <p:cNvSpPr/>
            <p:nvPr/>
          </p:nvSpPr>
          <p:spPr>
            <a:xfrm>
              <a:off x="2831046" y="762398"/>
              <a:ext cx="1" cy="205335"/>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58" name="Line"/>
            <p:cNvSpPr/>
            <p:nvPr/>
          </p:nvSpPr>
          <p:spPr>
            <a:xfrm>
              <a:off x="4695394" y="762398"/>
              <a:ext cx="1" cy="205335"/>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59" name="Line"/>
            <p:cNvSpPr/>
            <p:nvPr/>
          </p:nvSpPr>
          <p:spPr>
            <a:xfrm>
              <a:off x="5454943" y="762398"/>
              <a:ext cx="1" cy="205335"/>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60" name="Line"/>
            <p:cNvSpPr/>
            <p:nvPr/>
          </p:nvSpPr>
          <p:spPr>
            <a:xfrm>
              <a:off x="2831046" y="758595"/>
              <a:ext cx="2623898" cy="1"/>
            </a:xfrm>
            <a:prstGeom prst="line">
              <a:avLst/>
            </a:prstGeom>
            <a:noFill/>
            <a:ln w="38100" cap="rnd">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grpSp>
      <p:sp>
        <p:nvSpPr>
          <p:cNvPr id="762" name="Example 3"/>
          <p:cNvSpPr/>
          <p:nvPr/>
        </p:nvSpPr>
        <p:spPr>
          <a:xfrm>
            <a:off x="261620" y="-63501"/>
            <a:ext cx="2743201" cy="78740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3</a:t>
            </a:r>
          </a:p>
        </p:txBody>
      </p:sp>
      <p:sp>
        <p:nvSpPr>
          <p:cNvPr id="763" name="Affected individual from unaffected parents…"/>
          <p:cNvSpPr/>
          <p:nvPr/>
        </p:nvSpPr>
        <p:spPr>
          <a:xfrm>
            <a:off x="1714500" y="4591050"/>
            <a:ext cx="5702300" cy="17272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spcBef>
                <a:spcPts val="1200"/>
              </a:spcBef>
              <a:buClr>
                <a:srgbClr val="000000"/>
              </a:buClr>
              <a:buFont typeface="Comic Sans MS"/>
              <a:defRPr>
                <a:latin typeface="Comic Sans MS"/>
                <a:ea typeface="Comic Sans MS"/>
                <a:cs typeface="Comic Sans MS"/>
                <a:sym typeface="Comic Sans MS"/>
              </a:defRPr>
            </a:pPr>
            <a:r>
              <a:t>Affected individual from </a:t>
            </a:r>
            <a:r>
              <a:rPr>
                <a:solidFill>
                  <a:srgbClr val="0433FF"/>
                </a:solidFill>
              </a:rPr>
              <a:t>unaffected parents</a:t>
            </a:r>
          </a:p>
          <a:p>
            <a:pPr>
              <a:spcBef>
                <a:spcPts val="1200"/>
              </a:spcBef>
              <a:buClr>
                <a:srgbClr val="000000"/>
              </a:buClr>
              <a:buFont typeface="Comic Sans MS"/>
              <a:defRPr>
                <a:solidFill>
                  <a:srgbClr val="0433FF"/>
                </a:solidFill>
                <a:latin typeface="Comic Sans MS"/>
                <a:ea typeface="Comic Sans MS"/>
                <a:cs typeface="Comic Sans MS"/>
                <a:sym typeface="Comic Sans MS"/>
              </a:defRPr>
            </a:pPr>
            <a:r>
              <a:t>Skip generations</a:t>
            </a:r>
          </a:p>
        </p:txBody>
      </p:sp>
      <p:sp>
        <p:nvSpPr>
          <p:cNvPr id="764" name="Autosomal Recessive"/>
          <p:cNvSpPr/>
          <p:nvPr/>
        </p:nvSpPr>
        <p:spPr>
          <a:xfrm>
            <a:off x="759023" y="3371850"/>
            <a:ext cx="3519885" cy="5715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spcBef>
                <a:spcPts val="1200"/>
              </a:spcBef>
              <a:buClr>
                <a:srgbClr val="000000"/>
              </a:buClr>
              <a:buFont typeface="Comic Sans MS"/>
              <a:defRPr>
                <a:solidFill>
                  <a:srgbClr val="0433FF"/>
                </a:solidFill>
                <a:latin typeface="Comic Sans MS"/>
                <a:ea typeface="Comic Sans MS"/>
                <a:cs typeface="Comic Sans MS"/>
                <a:sym typeface="Comic Sans MS"/>
              </a:defRPr>
            </a:lvl1pPr>
          </a:lstStyle>
          <a:p>
            <a:r>
              <a:t>Autosomal Recessive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6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 grpId="1" build="p" bldLvl="5" animBg="1" advAuto="0"/>
      <p:bldP spid="764" grpId="2"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Example 4"/>
          <p:cNvSpPr/>
          <p:nvPr/>
        </p:nvSpPr>
        <p:spPr>
          <a:xfrm>
            <a:off x="185420" y="-3176"/>
            <a:ext cx="2608065"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4</a:t>
            </a:r>
          </a:p>
        </p:txBody>
      </p:sp>
      <p:grpSp>
        <p:nvGrpSpPr>
          <p:cNvPr id="785" name="Group"/>
          <p:cNvGrpSpPr/>
          <p:nvPr/>
        </p:nvGrpSpPr>
        <p:grpSpPr>
          <a:xfrm>
            <a:off x="1371600" y="736600"/>
            <a:ext cx="7620000" cy="3352800"/>
            <a:chOff x="0" y="0"/>
            <a:chExt cx="7620000" cy="3352800"/>
          </a:xfrm>
        </p:grpSpPr>
        <p:pic>
          <p:nvPicPr>
            <p:cNvPr id="769" name="talk031__s010_f.png" descr="talk031__s010_f.png"/>
            <p:cNvPicPr>
              <a:picLocks/>
            </p:cNvPicPr>
            <p:nvPr/>
          </p:nvPicPr>
          <p:blipFill>
            <a:blip r:embed="rId3">
              <a:extLst/>
            </a:blip>
            <a:srcRect l="3124" t="43067" r="4167" b="9719"/>
            <a:stretch>
              <a:fillRect/>
            </a:stretch>
          </p:blipFill>
          <p:spPr>
            <a:xfrm>
              <a:off x="0" y="0"/>
              <a:ext cx="7620000" cy="3352800"/>
            </a:xfrm>
            <a:prstGeom prst="rect">
              <a:avLst/>
            </a:prstGeom>
            <a:ln w="12700" cap="flat">
              <a:noFill/>
              <a:miter lim="400000"/>
            </a:ln>
            <a:effectLst/>
          </p:spPr>
        </p:pic>
        <p:sp>
          <p:nvSpPr>
            <p:cNvPr id="770" name="Rectangle"/>
            <p:cNvSpPr/>
            <p:nvPr/>
          </p:nvSpPr>
          <p:spPr>
            <a:xfrm>
              <a:off x="2516697" y="1501128"/>
              <a:ext cx="349542" cy="402538"/>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71" name="Rectangle"/>
            <p:cNvSpPr/>
            <p:nvPr/>
          </p:nvSpPr>
          <p:spPr>
            <a:xfrm>
              <a:off x="5522752" y="1501128"/>
              <a:ext cx="349542" cy="402538"/>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72" name="Rectangle"/>
            <p:cNvSpPr/>
            <p:nvPr/>
          </p:nvSpPr>
          <p:spPr>
            <a:xfrm>
              <a:off x="3285687" y="213009"/>
              <a:ext cx="349543" cy="402538"/>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73" name="Rectangle"/>
            <p:cNvSpPr/>
            <p:nvPr/>
          </p:nvSpPr>
          <p:spPr>
            <a:xfrm>
              <a:off x="337889" y="2762411"/>
              <a:ext cx="349543" cy="402538"/>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74" name="Rectangle"/>
            <p:cNvSpPr/>
            <p:nvPr/>
          </p:nvSpPr>
          <p:spPr>
            <a:xfrm>
              <a:off x="4043027" y="2762411"/>
              <a:ext cx="349542" cy="402538"/>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75" name="Rectangle"/>
            <p:cNvSpPr/>
            <p:nvPr/>
          </p:nvSpPr>
          <p:spPr>
            <a:xfrm>
              <a:off x="4777064" y="2762411"/>
              <a:ext cx="349542" cy="402538"/>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76" name="Rectangle"/>
            <p:cNvSpPr/>
            <p:nvPr/>
          </p:nvSpPr>
          <p:spPr>
            <a:xfrm>
              <a:off x="5511100" y="2762411"/>
              <a:ext cx="349543" cy="402538"/>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777" name="Oval"/>
            <p:cNvSpPr/>
            <p:nvPr/>
          </p:nvSpPr>
          <p:spPr>
            <a:xfrm>
              <a:off x="2540000" y="239845"/>
              <a:ext cx="349542" cy="402538"/>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78" name="Oval"/>
            <p:cNvSpPr/>
            <p:nvPr/>
          </p:nvSpPr>
          <p:spPr>
            <a:xfrm>
              <a:off x="1048623" y="1501128"/>
              <a:ext cx="349543" cy="402538"/>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79" name="Oval"/>
            <p:cNvSpPr/>
            <p:nvPr/>
          </p:nvSpPr>
          <p:spPr>
            <a:xfrm>
              <a:off x="4054678" y="1501128"/>
              <a:ext cx="349543" cy="402538"/>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80" name="Oval"/>
            <p:cNvSpPr/>
            <p:nvPr/>
          </p:nvSpPr>
          <p:spPr>
            <a:xfrm>
              <a:off x="2540000" y="2775829"/>
              <a:ext cx="349542" cy="402539"/>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81" name="Oval"/>
            <p:cNvSpPr/>
            <p:nvPr/>
          </p:nvSpPr>
          <p:spPr>
            <a:xfrm>
              <a:off x="3308990" y="2775829"/>
              <a:ext cx="349542" cy="402539"/>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82" name="Oval"/>
            <p:cNvSpPr/>
            <p:nvPr/>
          </p:nvSpPr>
          <p:spPr>
            <a:xfrm>
              <a:off x="6291743" y="2789247"/>
              <a:ext cx="349542" cy="402538"/>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83" name="Oval"/>
            <p:cNvSpPr/>
            <p:nvPr/>
          </p:nvSpPr>
          <p:spPr>
            <a:xfrm>
              <a:off x="6990825" y="2789247"/>
              <a:ext cx="349542" cy="402538"/>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784" name="Oval"/>
            <p:cNvSpPr/>
            <p:nvPr/>
          </p:nvSpPr>
          <p:spPr>
            <a:xfrm>
              <a:off x="4777064" y="1514546"/>
              <a:ext cx="349542" cy="402538"/>
            </a:xfrm>
            <a:prstGeom prst="ellipse">
              <a:avLst/>
            </a:prstGeom>
            <a:solidFill>
              <a:srgbClr val="000000"/>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grpSp>
      <p:sp>
        <p:nvSpPr>
          <p:cNvPr id="786" name="Expressed in both sexes at approximately equal frequency: AUTOSOMAL…"/>
          <p:cNvSpPr/>
          <p:nvPr/>
        </p:nvSpPr>
        <p:spPr>
          <a:xfrm>
            <a:off x="977900" y="4330700"/>
            <a:ext cx="7785100" cy="20574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pPr>
            <a:r>
              <a:rPr>
                <a:latin typeface="Comic Sans MS"/>
                <a:ea typeface="Comic Sans MS"/>
                <a:cs typeface="Comic Sans MS"/>
                <a:sym typeface="Comic Sans MS"/>
              </a:rPr>
              <a:t>Expressed in </a:t>
            </a:r>
            <a:r>
              <a:rPr>
                <a:solidFill>
                  <a:srgbClr val="0433FF"/>
                </a:solidFill>
                <a:latin typeface="Comic Sans MS"/>
                <a:ea typeface="Comic Sans MS"/>
                <a:cs typeface="Comic Sans MS"/>
                <a:sym typeface="Comic Sans MS"/>
              </a:rPr>
              <a:t>both sexes</a:t>
            </a:r>
            <a:r>
              <a:rPr>
                <a:latin typeface="Comic Sans MS"/>
                <a:ea typeface="Comic Sans MS"/>
                <a:cs typeface="Comic Sans MS"/>
                <a:sym typeface="Comic Sans MS"/>
              </a:rPr>
              <a:t> at approximately equal frequency: </a:t>
            </a:r>
            <a:r>
              <a:rPr>
                <a:solidFill>
                  <a:srgbClr val="0433FF"/>
                </a:solidFill>
                <a:latin typeface="Comic Sans MS"/>
                <a:ea typeface="Comic Sans MS"/>
                <a:cs typeface="Comic Sans MS"/>
                <a:sym typeface="Comic Sans MS"/>
              </a:rPr>
              <a:t>AUTOSOMAL</a:t>
            </a:r>
          </a:p>
          <a:p>
            <a:pPr>
              <a:buClr>
                <a:srgbClr val="000000"/>
              </a:buClr>
              <a:buFont typeface="Comic Sans MS"/>
            </a:pPr>
            <a:r>
              <a:rPr>
                <a:solidFill>
                  <a:srgbClr val="0433FF"/>
                </a:solidFill>
                <a:latin typeface="Comic Sans MS"/>
                <a:ea typeface="Comic Sans MS"/>
                <a:cs typeface="Comic Sans MS"/>
                <a:sym typeface="Comic Sans MS"/>
              </a:rPr>
              <a:t>Not</a:t>
            </a:r>
            <a:r>
              <a:rPr>
                <a:latin typeface="Comic Sans MS"/>
                <a:ea typeface="Comic Sans MS"/>
                <a:cs typeface="Comic Sans MS"/>
                <a:sym typeface="Comic Sans MS"/>
              </a:rPr>
              <a:t> expressed </a:t>
            </a:r>
            <a:r>
              <a:rPr>
                <a:solidFill>
                  <a:srgbClr val="000220"/>
                </a:solidFill>
                <a:uFill>
                  <a:solidFill>
                    <a:srgbClr val="000220"/>
                  </a:solidFill>
                </a:uFill>
                <a:latin typeface="Comic Sans MS"/>
                <a:ea typeface="Comic Sans MS"/>
                <a:cs typeface="Comic Sans MS"/>
                <a:sym typeface="Comic Sans MS"/>
              </a:rPr>
              <a:t>Autosomal Recessive </a:t>
            </a:r>
            <a:r>
              <a:rPr>
                <a:latin typeface="Comic Sans MS"/>
                <a:ea typeface="Comic Sans MS"/>
                <a:cs typeface="Comic Sans MS"/>
                <a:sym typeface="Comic Sans MS"/>
              </a:rPr>
              <a:t>in </a:t>
            </a:r>
            <a:r>
              <a:rPr>
                <a:solidFill>
                  <a:srgbClr val="0433FF"/>
                </a:solidFill>
                <a:latin typeface="Comic Sans MS"/>
                <a:ea typeface="Comic Sans MS"/>
                <a:cs typeface="Comic Sans MS"/>
                <a:sym typeface="Comic Sans MS"/>
              </a:rPr>
              <a:t>every generation: RECESSIVE</a:t>
            </a:r>
          </a:p>
        </p:txBody>
      </p:sp>
      <p:sp>
        <p:nvSpPr>
          <p:cNvPr id="787" name="Autosomal recessive"/>
          <p:cNvSpPr/>
          <p:nvPr/>
        </p:nvSpPr>
        <p:spPr>
          <a:xfrm>
            <a:off x="2830028" y="2736850"/>
            <a:ext cx="3467275" cy="5715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a:solidFill>
                  <a:srgbClr val="0433FF"/>
                </a:solidFill>
                <a:latin typeface="Comic Sans MS"/>
                <a:ea typeface="Comic Sans MS"/>
                <a:cs typeface="Comic Sans MS"/>
                <a:sym typeface="Comic Sans MS"/>
              </a:defRPr>
            </a:lvl1pPr>
          </a:lstStyle>
          <a:p>
            <a:pPr>
              <a:defRPr>
                <a:latin typeface="+mn-lt"/>
                <a:ea typeface="+mn-ea"/>
                <a:cs typeface="+mn-cs"/>
                <a:sym typeface="Gill Sans Light"/>
              </a:defRPr>
            </a:pPr>
            <a:r>
              <a:rPr>
                <a:latin typeface="Comic Sans MS"/>
                <a:ea typeface="Comic Sans MS"/>
                <a:cs typeface="Comic Sans MS"/>
                <a:sym typeface="Comic Sans MS"/>
              </a:rPr>
              <a:t>Autosomal recessive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8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1" build="p" bldLvl="5" animBg="1" advAuto="0"/>
      <p:bldP spid="787" grpId="2"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Example 5"/>
          <p:cNvSpPr/>
          <p:nvPr/>
        </p:nvSpPr>
        <p:spPr>
          <a:xfrm>
            <a:off x="98107" y="-101601"/>
            <a:ext cx="2608065"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5</a:t>
            </a:r>
          </a:p>
        </p:txBody>
      </p:sp>
      <p:pic>
        <p:nvPicPr>
          <p:cNvPr id="792" name="dot_chart1-1.png" descr="dot_chart1-1.png"/>
          <p:cNvPicPr>
            <a:picLocks/>
          </p:cNvPicPr>
          <p:nvPr/>
        </p:nvPicPr>
        <p:blipFill>
          <a:blip r:embed="rId3">
            <a:extLst/>
          </a:blip>
          <a:stretch>
            <a:fillRect/>
          </a:stretch>
        </p:blipFill>
        <p:spPr>
          <a:xfrm>
            <a:off x="2075202" y="582255"/>
            <a:ext cx="6484577" cy="4176133"/>
          </a:xfrm>
          <a:prstGeom prst="rect">
            <a:avLst/>
          </a:prstGeom>
          <a:ln w="12700">
            <a:miter lim="400000"/>
          </a:ln>
        </p:spPr>
      </p:pic>
      <p:sp>
        <p:nvSpPr>
          <p:cNvPr id="793" name="In every generation: DOMINANT…"/>
          <p:cNvSpPr/>
          <p:nvPr/>
        </p:nvSpPr>
        <p:spPr>
          <a:xfrm>
            <a:off x="1841499" y="5149850"/>
            <a:ext cx="6489701" cy="10668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defRPr>
                <a:latin typeface="Comic Sans MS"/>
                <a:ea typeface="Comic Sans MS"/>
                <a:cs typeface="Comic Sans MS"/>
                <a:sym typeface="Comic Sans MS"/>
              </a:defRPr>
            </a:pPr>
            <a:r>
              <a:t>In </a:t>
            </a:r>
            <a:r>
              <a:rPr>
                <a:solidFill>
                  <a:srgbClr val="FF2F92"/>
                </a:solidFill>
              </a:rPr>
              <a:t>every generation</a:t>
            </a:r>
            <a:r>
              <a:t>: </a:t>
            </a:r>
            <a:r>
              <a:rPr>
                <a:solidFill>
                  <a:srgbClr val="FF2F92"/>
                </a:solidFill>
              </a:rPr>
              <a:t>DOMINANT</a:t>
            </a:r>
          </a:p>
          <a:p>
            <a:pPr>
              <a:buClr>
                <a:srgbClr val="000000"/>
              </a:buClr>
              <a:buFont typeface="Comic Sans MS"/>
              <a:defRPr>
                <a:latin typeface="Comic Sans MS"/>
                <a:ea typeface="Comic Sans MS"/>
                <a:cs typeface="Comic Sans MS"/>
                <a:sym typeface="Comic Sans MS"/>
              </a:defRPr>
            </a:pPr>
            <a:r>
              <a:rPr>
                <a:solidFill>
                  <a:srgbClr val="FF2F92"/>
                </a:solidFill>
              </a:rPr>
              <a:t>Equal in Males and Females</a:t>
            </a:r>
            <a:r>
              <a:t>: </a:t>
            </a:r>
            <a:r>
              <a:rPr>
                <a:solidFill>
                  <a:srgbClr val="FF2F92"/>
                </a:solidFill>
              </a:rPr>
              <a:t>Autosomal</a:t>
            </a:r>
          </a:p>
        </p:txBody>
      </p:sp>
      <p:sp>
        <p:nvSpPr>
          <p:cNvPr id="794" name="Autosomal Dominant"/>
          <p:cNvSpPr/>
          <p:nvPr/>
        </p:nvSpPr>
        <p:spPr>
          <a:xfrm>
            <a:off x="2850455" y="2813050"/>
            <a:ext cx="3451821" cy="5715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a:solidFill>
                  <a:srgbClr val="FF2F92"/>
                </a:solidFill>
                <a:latin typeface="Comic Sans MS"/>
                <a:ea typeface="Comic Sans MS"/>
                <a:cs typeface="Comic Sans MS"/>
                <a:sym typeface="Comic Sans MS"/>
              </a:defRPr>
            </a:lvl1pPr>
          </a:lstStyle>
          <a:p>
            <a:r>
              <a:t>Autosomal Dominant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9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9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9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 grpId="1" build="p" bldLvl="5" animBg="1" advAuto="0"/>
      <p:bldP spid="794" grpId="2"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Example 6"/>
          <p:cNvSpPr/>
          <p:nvPr/>
        </p:nvSpPr>
        <p:spPr>
          <a:xfrm>
            <a:off x="-3493" y="-155576"/>
            <a:ext cx="2608065"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6</a:t>
            </a:r>
          </a:p>
        </p:txBody>
      </p:sp>
      <p:grpSp>
        <p:nvGrpSpPr>
          <p:cNvPr id="808" name="Group"/>
          <p:cNvGrpSpPr/>
          <p:nvPr/>
        </p:nvGrpSpPr>
        <p:grpSpPr>
          <a:xfrm>
            <a:off x="1193800" y="736600"/>
            <a:ext cx="7467600" cy="3467100"/>
            <a:chOff x="0" y="0"/>
            <a:chExt cx="7467600" cy="3467100"/>
          </a:xfrm>
        </p:grpSpPr>
        <p:pic>
          <p:nvPicPr>
            <p:cNvPr id="799" name="talk031__s005_f.png" descr="talk031__s005_f.png"/>
            <p:cNvPicPr>
              <a:picLocks/>
            </p:cNvPicPr>
            <p:nvPr/>
          </p:nvPicPr>
          <p:blipFill>
            <a:blip r:embed="rId3">
              <a:extLst/>
            </a:blip>
            <a:srcRect t="46722" r="26086" b="9785"/>
            <a:stretch>
              <a:fillRect/>
            </a:stretch>
          </p:blipFill>
          <p:spPr>
            <a:xfrm>
              <a:off x="0" y="0"/>
              <a:ext cx="7467600" cy="3467100"/>
            </a:xfrm>
            <a:prstGeom prst="rect">
              <a:avLst/>
            </a:prstGeom>
            <a:ln w="12700" cap="flat">
              <a:noFill/>
              <a:miter lim="400000"/>
            </a:ln>
            <a:effectLst/>
          </p:spPr>
        </p:pic>
        <p:sp>
          <p:nvSpPr>
            <p:cNvPr id="800" name="Rectangle"/>
            <p:cNvSpPr/>
            <p:nvPr/>
          </p:nvSpPr>
          <p:spPr>
            <a:xfrm>
              <a:off x="2866351" y="370529"/>
              <a:ext cx="452583" cy="396998"/>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01" name="Rectangle"/>
            <p:cNvSpPr/>
            <p:nvPr/>
          </p:nvSpPr>
          <p:spPr>
            <a:xfrm>
              <a:off x="1357745" y="1561518"/>
              <a:ext cx="452583" cy="396998"/>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02" name="Rectangle"/>
            <p:cNvSpPr/>
            <p:nvPr/>
          </p:nvSpPr>
          <p:spPr>
            <a:xfrm>
              <a:off x="2866351" y="1561518"/>
              <a:ext cx="452583" cy="396998"/>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03" name="Rectangle"/>
            <p:cNvSpPr/>
            <p:nvPr/>
          </p:nvSpPr>
          <p:spPr>
            <a:xfrm>
              <a:off x="5204690" y="1561518"/>
              <a:ext cx="452583" cy="396998"/>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04" name="Rectangle"/>
            <p:cNvSpPr/>
            <p:nvPr/>
          </p:nvSpPr>
          <p:spPr>
            <a:xfrm>
              <a:off x="4374957" y="2752506"/>
              <a:ext cx="452583" cy="396998"/>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05" name="Oval"/>
            <p:cNvSpPr/>
            <p:nvPr/>
          </p:nvSpPr>
          <p:spPr>
            <a:xfrm>
              <a:off x="3683513" y="1587985"/>
              <a:ext cx="377152" cy="396997"/>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06" name="Oval"/>
            <p:cNvSpPr/>
            <p:nvPr/>
          </p:nvSpPr>
          <p:spPr>
            <a:xfrm>
              <a:off x="2929210" y="2792206"/>
              <a:ext cx="377152" cy="396998"/>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07" name="Oval"/>
            <p:cNvSpPr/>
            <p:nvPr/>
          </p:nvSpPr>
          <p:spPr>
            <a:xfrm>
              <a:off x="5958993" y="2752506"/>
              <a:ext cx="377153" cy="396998"/>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grpSp>
      <p:sp>
        <p:nvSpPr>
          <p:cNvPr id="809" name="Appears equally In both sexes so autosomal…"/>
          <p:cNvSpPr/>
          <p:nvPr/>
        </p:nvSpPr>
        <p:spPr>
          <a:xfrm>
            <a:off x="914400" y="5022850"/>
            <a:ext cx="8026400" cy="10668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defRPr>
                <a:latin typeface="Comic Sans MS"/>
                <a:ea typeface="Comic Sans MS"/>
                <a:cs typeface="Comic Sans MS"/>
                <a:sym typeface="Comic Sans MS"/>
              </a:defRPr>
            </a:pPr>
            <a:r>
              <a:t>Appears equally In </a:t>
            </a:r>
            <a:r>
              <a:rPr>
                <a:solidFill>
                  <a:srgbClr val="FF2F92"/>
                </a:solidFill>
              </a:rPr>
              <a:t>both sexes</a:t>
            </a:r>
            <a:r>
              <a:t> so </a:t>
            </a:r>
            <a:r>
              <a:rPr>
                <a:solidFill>
                  <a:srgbClr val="FF2F92"/>
                </a:solidFill>
              </a:rPr>
              <a:t>autosomal</a:t>
            </a:r>
          </a:p>
          <a:p>
            <a:pPr>
              <a:buClr>
                <a:srgbClr val="000000"/>
              </a:buClr>
              <a:buFont typeface="Comic Sans MS"/>
              <a:defRPr>
                <a:latin typeface="Comic Sans MS"/>
                <a:ea typeface="Comic Sans MS"/>
                <a:cs typeface="Comic Sans MS"/>
                <a:sym typeface="Comic Sans MS"/>
              </a:defRPr>
            </a:pPr>
            <a:r>
              <a:t>In </a:t>
            </a:r>
            <a:r>
              <a:rPr>
                <a:solidFill>
                  <a:srgbClr val="FF2F92"/>
                </a:solidFill>
              </a:rPr>
              <a:t>every generation</a:t>
            </a:r>
            <a:r>
              <a:t> so </a:t>
            </a:r>
            <a:r>
              <a:rPr>
                <a:solidFill>
                  <a:srgbClr val="FF2F92"/>
                </a:solidFill>
              </a:rPr>
              <a:t>dominant</a:t>
            </a:r>
          </a:p>
        </p:txBody>
      </p:sp>
      <p:sp>
        <p:nvSpPr>
          <p:cNvPr id="810" name="Autosomal Dominant"/>
          <p:cNvSpPr/>
          <p:nvPr/>
        </p:nvSpPr>
        <p:spPr>
          <a:xfrm>
            <a:off x="2837755" y="2787650"/>
            <a:ext cx="3451821" cy="5715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spcBef>
                <a:spcPts val="1200"/>
              </a:spcBef>
              <a:buClr>
                <a:srgbClr val="000000"/>
              </a:buClr>
              <a:buFont typeface="Comic Sans MS"/>
              <a:defRPr>
                <a:solidFill>
                  <a:srgbClr val="FF2F92"/>
                </a:solidFill>
                <a:latin typeface="Comic Sans MS"/>
                <a:ea typeface="Comic Sans MS"/>
                <a:cs typeface="Comic Sans MS"/>
                <a:sym typeface="Comic Sans MS"/>
              </a:defRPr>
            </a:lvl1pPr>
          </a:lstStyle>
          <a:p>
            <a:r>
              <a:t>Autosomal Dominant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0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0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0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 grpId="1" build="p" bldLvl="5" animBg="1" advAuto="0"/>
      <p:bldP spid="810"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1-25.png" descr="1-25.png"/>
          <p:cNvPicPr>
            <a:picLocks/>
          </p:cNvPicPr>
          <p:nvPr/>
        </p:nvPicPr>
        <p:blipFill>
          <a:blip r:embed="rId2">
            <a:extLst/>
          </a:blip>
          <a:stretch>
            <a:fillRect/>
          </a:stretch>
        </p:blipFill>
        <p:spPr>
          <a:xfrm>
            <a:off x="673100" y="923925"/>
            <a:ext cx="7364413" cy="5616575"/>
          </a:xfrm>
          <a:prstGeom prst="rect">
            <a:avLst/>
          </a:prstGeom>
          <a:ln w="12700">
            <a:miter lim="400000"/>
          </a:ln>
        </p:spPr>
      </p:pic>
      <p:sp>
        <p:nvSpPr>
          <p:cNvPr id="102" name="Standard symbols for pedigrees."/>
          <p:cNvSpPr/>
          <p:nvPr/>
        </p:nvSpPr>
        <p:spPr>
          <a:xfrm>
            <a:off x="446087" y="120650"/>
            <a:ext cx="8458201" cy="7112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buClr>
                <a:srgbClr val="000000"/>
              </a:buClr>
              <a:buFont typeface="Comic Sans MS"/>
              <a:defRPr sz="3600">
                <a:latin typeface="Comic Sans MS"/>
                <a:ea typeface="Comic Sans MS"/>
                <a:cs typeface="Comic Sans MS"/>
                <a:sym typeface="Comic Sans MS"/>
              </a:defRPr>
            </a:lvl1pPr>
          </a:lstStyle>
          <a:p>
            <a:r>
              <a:t> Standard symbols for pedigrees. </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Example 7"/>
          <p:cNvSpPr/>
          <p:nvPr/>
        </p:nvSpPr>
        <p:spPr>
          <a:xfrm>
            <a:off x="-3493" y="-50801"/>
            <a:ext cx="2608065"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7</a:t>
            </a:r>
          </a:p>
        </p:txBody>
      </p:sp>
      <p:grpSp>
        <p:nvGrpSpPr>
          <p:cNvPr id="827" name="Group"/>
          <p:cNvGrpSpPr/>
          <p:nvPr/>
        </p:nvGrpSpPr>
        <p:grpSpPr>
          <a:xfrm>
            <a:off x="1409700" y="876300"/>
            <a:ext cx="7086600" cy="3092450"/>
            <a:chOff x="0" y="0"/>
            <a:chExt cx="7086600" cy="3092450"/>
          </a:xfrm>
        </p:grpSpPr>
        <p:pic>
          <p:nvPicPr>
            <p:cNvPr id="815" name="talk031__s016_f.png" descr="talk031__s016_f.png"/>
            <p:cNvPicPr>
              <a:picLocks/>
            </p:cNvPicPr>
            <p:nvPr/>
          </p:nvPicPr>
          <p:blipFill>
            <a:blip r:embed="rId3">
              <a:extLst/>
            </a:blip>
            <a:srcRect l="8886" t="43415" r="9657" b="9176"/>
            <a:stretch>
              <a:fillRect/>
            </a:stretch>
          </p:blipFill>
          <p:spPr>
            <a:xfrm>
              <a:off x="0" y="0"/>
              <a:ext cx="7086600" cy="3092450"/>
            </a:xfrm>
            <a:prstGeom prst="rect">
              <a:avLst/>
            </a:prstGeom>
            <a:ln w="12700" cap="flat">
              <a:noFill/>
              <a:miter lim="400000"/>
            </a:ln>
            <a:effectLst/>
          </p:spPr>
        </p:pic>
        <p:sp>
          <p:nvSpPr>
            <p:cNvPr id="816" name="Circle"/>
            <p:cNvSpPr/>
            <p:nvPr/>
          </p:nvSpPr>
          <p:spPr>
            <a:xfrm>
              <a:off x="1828800" y="177800"/>
              <a:ext cx="381000" cy="3810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17" name="Circle"/>
            <p:cNvSpPr/>
            <p:nvPr/>
          </p:nvSpPr>
          <p:spPr>
            <a:xfrm>
              <a:off x="241300" y="1346200"/>
              <a:ext cx="381000" cy="3810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18" name="Circle"/>
            <p:cNvSpPr/>
            <p:nvPr/>
          </p:nvSpPr>
          <p:spPr>
            <a:xfrm>
              <a:off x="3390900" y="1346200"/>
              <a:ext cx="381000" cy="3810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19" name="Circle"/>
            <p:cNvSpPr/>
            <p:nvPr/>
          </p:nvSpPr>
          <p:spPr>
            <a:xfrm>
              <a:off x="4191000" y="1346200"/>
              <a:ext cx="381000" cy="3810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20" name="Circle"/>
            <p:cNvSpPr/>
            <p:nvPr/>
          </p:nvSpPr>
          <p:spPr>
            <a:xfrm>
              <a:off x="2628900" y="2514600"/>
              <a:ext cx="381000" cy="3810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21" name="Circle"/>
            <p:cNvSpPr/>
            <p:nvPr/>
          </p:nvSpPr>
          <p:spPr>
            <a:xfrm>
              <a:off x="5791200" y="2514600"/>
              <a:ext cx="381000" cy="3810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22" name="Circle"/>
            <p:cNvSpPr/>
            <p:nvPr/>
          </p:nvSpPr>
          <p:spPr>
            <a:xfrm>
              <a:off x="6553200" y="2514600"/>
              <a:ext cx="381000" cy="3810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23" name="Rectangle"/>
            <p:cNvSpPr/>
            <p:nvPr/>
          </p:nvSpPr>
          <p:spPr>
            <a:xfrm>
              <a:off x="4953000" y="1346200"/>
              <a:ext cx="419100" cy="406400"/>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24" name="Rectangle"/>
            <p:cNvSpPr/>
            <p:nvPr/>
          </p:nvSpPr>
          <p:spPr>
            <a:xfrm>
              <a:off x="3352800" y="2514600"/>
              <a:ext cx="419100" cy="406400"/>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25" name="Rectangle"/>
            <p:cNvSpPr/>
            <p:nvPr/>
          </p:nvSpPr>
          <p:spPr>
            <a:xfrm>
              <a:off x="4152900" y="2514600"/>
              <a:ext cx="419100" cy="406400"/>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26" name="Rectangle"/>
            <p:cNvSpPr/>
            <p:nvPr/>
          </p:nvSpPr>
          <p:spPr>
            <a:xfrm>
              <a:off x="4953000" y="2514600"/>
              <a:ext cx="419100" cy="406400"/>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grpSp>
      <p:sp>
        <p:nvSpPr>
          <p:cNvPr id="828" name="Only males are affected…"/>
          <p:cNvSpPr/>
          <p:nvPr/>
        </p:nvSpPr>
        <p:spPr>
          <a:xfrm>
            <a:off x="1422400" y="4870450"/>
            <a:ext cx="6718300" cy="10668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220"/>
              </a:buClr>
              <a:buFont typeface="Comic Sans MS"/>
              <a:defRPr>
                <a:solidFill>
                  <a:srgbClr val="000220"/>
                </a:solidFill>
                <a:uFill>
                  <a:solidFill>
                    <a:srgbClr val="000220"/>
                  </a:solidFill>
                </a:uFill>
                <a:latin typeface="Comic Sans MS"/>
                <a:ea typeface="Comic Sans MS"/>
                <a:cs typeface="Comic Sans MS"/>
                <a:sym typeface="Comic Sans MS"/>
              </a:defRPr>
            </a:pPr>
            <a:r>
              <a:rPr>
                <a:solidFill>
                  <a:srgbClr val="FF2600"/>
                </a:solidFill>
                <a:uFill>
                  <a:solidFill>
                    <a:srgbClr val="FF2600"/>
                  </a:solidFill>
                </a:uFill>
              </a:rPr>
              <a:t>Only males</a:t>
            </a:r>
            <a:r>
              <a:t> are affected</a:t>
            </a:r>
          </a:p>
          <a:p>
            <a:pPr>
              <a:buClr>
                <a:srgbClr val="000220"/>
              </a:buClr>
              <a:buFont typeface="Comic Sans MS"/>
              <a:defRPr>
                <a:solidFill>
                  <a:srgbClr val="000220"/>
                </a:solidFill>
                <a:uFill>
                  <a:solidFill>
                    <a:srgbClr val="000220"/>
                  </a:solidFill>
                </a:uFill>
                <a:latin typeface="Comic Sans MS"/>
                <a:ea typeface="Comic Sans MS"/>
                <a:cs typeface="Comic Sans MS"/>
                <a:sym typeface="Comic Sans MS"/>
              </a:defRPr>
            </a:pPr>
            <a:r>
              <a:rPr>
                <a:solidFill>
                  <a:srgbClr val="FF2600"/>
                </a:solidFill>
                <a:uFill>
                  <a:solidFill>
                    <a:srgbClr val="FF2600"/>
                  </a:solidFill>
                </a:uFill>
              </a:rPr>
              <a:t>All sons</a:t>
            </a:r>
            <a:r>
              <a:t> of </a:t>
            </a:r>
            <a:r>
              <a:rPr>
                <a:solidFill>
                  <a:srgbClr val="FF2600"/>
                </a:solidFill>
                <a:uFill>
                  <a:solidFill>
                    <a:srgbClr val="FF2600"/>
                  </a:solidFill>
                </a:uFill>
              </a:rPr>
              <a:t>affected father</a:t>
            </a:r>
          </a:p>
        </p:txBody>
      </p:sp>
      <p:sp>
        <p:nvSpPr>
          <p:cNvPr id="829" name="Y-Linked"/>
          <p:cNvSpPr/>
          <p:nvPr/>
        </p:nvSpPr>
        <p:spPr>
          <a:xfrm>
            <a:off x="2841017" y="2711450"/>
            <a:ext cx="1540297" cy="5715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220"/>
              </a:buClr>
              <a:buFont typeface="Comic Sans MS"/>
              <a:defRPr>
                <a:solidFill>
                  <a:srgbClr val="FF2600"/>
                </a:solidFill>
                <a:uFill>
                  <a:solidFill>
                    <a:srgbClr val="FF2600"/>
                  </a:solidFill>
                </a:uFill>
                <a:latin typeface="Comic Sans MS"/>
                <a:ea typeface="Comic Sans MS"/>
                <a:cs typeface="Comic Sans MS"/>
                <a:sym typeface="Comic Sans MS"/>
              </a:defRPr>
            </a:lvl1pPr>
          </a:lstStyle>
          <a:p>
            <a:r>
              <a:t>Y-Linked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2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1" build="p" bldLvl="5" animBg="1" advAuto="0"/>
      <p:bldP spid="829" grpId="2"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Example 8"/>
          <p:cNvSpPr/>
          <p:nvPr/>
        </p:nvSpPr>
        <p:spPr>
          <a:xfrm>
            <a:off x="-3493" y="-38101"/>
            <a:ext cx="2608065"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8</a:t>
            </a:r>
          </a:p>
        </p:txBody>
      </p:sp>
      <p:pic>
        <p:nvPicPr>
          <p:cNvPr id="834" name="xld_pedigree_large.jpg" descr="xld_pedigree_large.jpg"/>
          <p:cNvPicPr>
            <a:picLocks/>
          </p:cNvPicPr>
          <p:nvPr/>
        </p:nvPicPr>
        <p:blipFill>
          <a:blip r:embed="rId3">
            <a:extLst/>
          </a:blip>
          <a:srcRect b="22644"/>
          <a:stretch>
            <a:fillRect/>
          </a:stretch>
        </p:blipFill>
        <p:spPr>
          <a:xfrm>
            <a:off x="1549400" y="641350"/>
            <a:ext cx="7302500" cy="3232150"/>
          </a:xfrm>
          <a:prstGeom prst="rect">
            <a:avLst/>
          </a:prstGeom>
          <a:ln w="12700">
            <a:miter lim="400000"/>
          </a:ln>
        </p:spPr>
      </p:pic>
      <p:sp>
        <p:nvSpPr>
          <p:cNvPr id="835" name="Every generation: DOMINANT…"/>
          <p:cNvSpPr/>
          <p:nvPr/>
        </p:nvSpPr>
        <p:spPr>
          <a:xfrm>
            <a:off x="292100" y="4133850"/>
            <a:ext cx="8915400" cy="23749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spcBef>
                <a:spcPts val="1200"/>
              </a:spcBef>
              <a:buClr>
                <a:srgbClr val="000220"/>
              </a:buClr>
              <a:buFont typeface="Comic Sans MS"/>
              <a:defRPr>
                <a:solidFill>
                  <a:srgbClr val="000220"/>
                </a:solidFill>
                <a:uFill>
                  <a:solidFill>
                    <a:srgbClr val="000220"/>
                  </a:solidFill>
                </a:uFill>
                <a:latin typeface="Comic Sans MS"/>
                <a:ea typeface="Comic Sans MS"/>
                <a:cs typeface="Comic Sans MS"/>
                <a:sym typeface="Comic Sans MS"/>
              </a:defRPr>
            </a:pPr>
            <a:r>
              <a:rPr>
                <a:solidFill>
                  <a:srgbClr val="FF2F92"/>
                </a:solidFill>
                <a:uFill>
                  <a:solidFill>
                    <a:srgbClr val="FF2F92"/>
                  </a:solidFill>
                </a:uFill>
              </a:rPr>
              <a:t>Every generation</a:t>
            </a:r>
            <a:r>
              <a:t>: </a:t>
            </a:r>
            <a:r>
              <a:rPr>
                <a:solidFill>
                  <a:srgbClr val="FF2F92"/>
                </a:solidFill>
                <a:uFill>
                  <a:solidFill>
                    <a:srgbClr val="FF2F92"/>
                  </a:solidFill>
                </a:uFill>
              </a:rPr>
              <a:t>DOMINANT</a:t>
            </a:r>
          </a:p>
          <a:p>
            <a:pPr>
              <a:spcBef>
                <a:spcPts val="1200"/>
              </a:spcBef>
              <a:buClr>
                <a:srgbClr val="000220"/>
              </a:buClr>
              <a:buFont typeface="Comic Sans MS"/>
              <a:defRPr>
                <a:solidFill>
                  <a:srgbClr val="000220"/>
                </a:solidFill>
                <a:uFill>
                  <a:solidFill>
                    <a:srgbClr val="000220"/>
                  </a:solidFill>
                </a:uFill>
                <a:latin typeface="Comic Sans MS"/>
                <a:ea typeface="Comic Sans MS"/>
                <a:cs typeface="Comic Sans MS"/>
                <a:sym typeface="Comic Sans MS"/>
              </a:defRPr>
            </a:pPr>
            <a:r>
              <a:rPr>
                <a:solidFill>
                  <a:srgbClr val="FF2F92"/>
                </a:solidFill>
                <a:uFill>
                  <a:solidFill>
                    <a:srgbClr val="FF2F92"/>
                  </a:solidFill>
                </a:uFill>
              </a:rPr>
              <a:t>Daughters</a:t>
            </a:r>
            <a:r>
              <a:t> of affected </a:t>
            </a:r>
            <a:r>
              <a:rPr>
                <a:solidFill>
                  <a:srgbClr val="FF2F92"/>
                </a:solidFill>
                <a:uFill>
                  <a:solidFill>
                    <a:srgbClr val="FF2F92"/>
                  </a:solidFill>
                </a:uFill>
              </a:rPr>
              <a:t>males are affected</a:t>
            </a:r>
          </a:p>
          <a:p>
            <a:pPr>
              <a:spcBef>
                <a:spcPts val="1200"/>
              </a:spcBef>
              <a:buClr>
                <a:srgbClr val="000220"/>
              </a:buClr>
              <a:buFont typeface="Comic Sans MS"/>
              <a:defRPr>
                <a:solidFill>
                  <a:srgbClr val="000220"/>
                </a:solidFill>
                <a:uFill>
                  <a:solidFill>
                    <a:srgbClr val="000220"/>
                  </a:solidFill>
                </a:uFill>
                <a:latin typeface="Comic Sans MS"/>
                <a:ea typeface="Comic Sans MS"/>
                <a:cs typeface="Comic Sans MS"/>
                <a:sym typeface="Comic Sans MS"/>
              </a:defRPr>
            </a:pPr>
            <a:r>
              <a:rPr>
                <a:solidFill>
                  <a:srgbClr val="FF2F92"/>
                </a:solidFill>
                <a:uFill>
                  <a:solidFill>
                    <a:srgbClr val="FF2F92"/>
                  </a:solidFill>
                </a:uFill>
              </a:rPr>
              <a:t>Half </a:t>
            </a:r>
            <a:r>
              <a:t>offspring from </a:t>
            </a:r>
            <a:r>
              <a:rPr>
                <a:solidFill>
                  <a:srgbClr val="FF2F92"/>
                </a:solidFill>
                <a:uFill>
                  <a:solidFill>
                    <a:srgbClr val="FF2F92"/>
                  </a:solidFill>
                </a:uFill>
              </a:rPr>
              <a:t>mothers</a:t>
            </a:r>
            <a:r>
              <a:t> should get it regardless of sex.</a:t>
            </a:r>
          </a:p>
        </p:txBody>
      </p:sp>
      <p:sp>
        <p:nvSpPr>
          <p:cNvPr id="836" name="X-Linked Dominant"/>
          <p:cNvSpPr/>
          <p:nvPr/>
        </p:nvSpPr>
        <p:spPr>
          <a:xfrm>
            <a:off x="3411202" y="2559050"/>
            <a:ext cx="3219327" cy="5715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spcBef>
                <a:spcPts val="1200"/>
              </a:spcBef>
              <a:buClr>
                <a:srgbClr val="000220"/>
              </a:buClr>
              <a:buFont typeface="Comic Sans MS"/>
              <a:defRPr>
                <a:solidFill>
                  <a:srgbClr val="FF2F92"/>
                </a:solidFill>
                <a:uFill>
                  <a:solidFill>
                    <a:srgbClr val="FF2F92"/>
                  </a:solidFill>
                </a:uFill>
                <a:latin typeface="Comic Sans MS"/>
                <a:ea typeface="Comic Sans MS"/>
                <a:cs typeface="Comic Sans MS"/>
                <a:sym typeface="Comic Sans MS"/>
              </a:defRPr>
            </a:lvl1pPr>
          </a:lstStyle>
          <a:p>
            <a:r>
              <a:t>X-Linked Dominant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3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1" build="p" bldLvl="5" animBg="1" advAuto="0"/>
      <p:bldP spid="836" grpId="2"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 name="Example 9"/>
          <p:cNvSpPr/>
          <p:nvPr/>
        </p:nvSpPr>
        <p:spPr>
          <a:xfrm>
            <a:off x="-5080" y="-101601"/>
            <a:ext cx="2608065"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9</a:t>
            </a:r>
          </a:p>
        </p:txBody>
      </p:sp>
      <p:pic>
        <p:nvPicPr>
          <p:cNvPr id="841" name="brachydactyly pedigree.png" descr="brachydactyly pedigree.png"/>
          <p:cNvPicPr>
            <a:picLocks/>
          </p:cNvPicPr>
          <p:nvPr/>
        </p:nvPicPr>
        <p:blipFill>
          <a:blip r:embed="rId3">
            <a:extLst/>
          </a:blip>
          <a:stretch>
            <a:fillRect/>
          </a:stretch>
        </p:blipFill>
        <p:spPr>
          <a:xfrm>
            <a:off x="1447800" y="101600"/>
            <a:ext cx="7315200" cy="4191000"/>
          </a:xfrm>
          <a:prstGeom prst="rect">
            <a:avLst/>
          </a:prstGeom>
          <a:ln w="12700">
            <a:miter lim="400000"/>
          </a:ln>
        </p:spPr>
      </p:pic>
      <p:sp>
        <p:nvSpPr>
          <p:cNvPr id="842" name="In every generation: DOMINANT…"/>
          <p:cNvSpPr/>
          <p:nvPr/>
        </p:nvSpPr>
        <p:spPr>
          <a:xfrm>
            <a:off x="800100" y="4946650"/>
            <a:ext cx="8051800" cy="12319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spcBef>
                <a:spcPts val="1200"/>
              </a:spcBef>
              <a:buClr>
                <a:srgbClr val="000000"/>
              </a:buClr>
              <a:buFont typeface="Comic Sans MS"/>
              <a:defRPr>
                <a:latin typeface="Comic Sans MS"/>
                <a:ea typeface="Comic Sans MS"/>
                <a:cs typeface="Comic Sans MS"/>
                <a:sym typeface="Comic Sans MS"/>
              </a:defRPr>
            </a:pPr>
            <a:r>
              <a:rPr>
                <a:solidFill>
                  <a:srgbClr val="FF2F92"/>
                </a:solidFill>
              </a:rPr>
              <a:t>In every generation</a:t>
            </a:r>
            <a:r>
              <a:t>: </a:t>
            </a:r>
            <a:r>
              <a:rPr>
                <a:solidFill>
                  <a:srgbClr val="FF2F92"/>
                </a:solidFill>
              </a:rPr>
              <a:t>DOMINANT</a:t>
            </a:r>
          </a:p>
          <a:p>
            <a:pPr>
              <a:spcBef>
                <a:spcPts val="1200"/>
              </a:spcBef>
              <a:buClr>
                <a:srgbClr val="000000"/>
              </a:buClr>
              <a:buFont typeface="Comic Sans MS"/>
              <a:defRPr>
                <a:latin typeface="Comic Sans MS"/>
                <a:ea typeface="Comic Sans MS"/>
                <a:cs typeface="Comic Sans MS"/>
                <a:sym typeface="Comic Sans MS"/>
              </a:defRPr>
            </a:pPr>
            <a:r>
              <a:t>Both </a:t>
            </a:r>
            <a:r>
              <a:rPr>
                <a:solidFill>
                  <a:srgbClr val="FF2F92"/>
                </a:solidFill>
              </a:rPr>
              <a:t>Male </a:t>
            </a:r>
            <a:r>
              <a:t>and </a:t>
            </a:r>
            <a:r>
              <a:rPr>
                <a:solidFill>
                  <a:srgbClr val="FF2F92"/>
                </a:solidFill>
              </a:rPr>
              <a:t>female</a:t>
            </a:r>
            <a:r>
              <a:t> affected: </a:t>
            </a:r>
            <a:r>
              <a:rPr>
                <a:solidFill>
                  <a:srgbClr val="FF2F92"/>
                </a:solidFill>
              </a:rPr>
              <a:t>AUTOSOMAL</a:t>
            </a:r>
          </a:p>
        </p:txBody>
      </p:sp>
      <p:sp>
        <p:nvSpPr>
          <p:cNvPr id="843" name="Autosomal Dominant"/>
          <p:cNvSpPr/>
          <p:nvPr/>
        </p:nvSpPr>
        <p:spPr>
          <a:xfrm>
            <a:off x="2837755" y="2381250"/>
            <a:ext cx="3451821" cy="5715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spcBef>
                <a:spcPts val="1200"/>
              </a:spcBef>
              <a:buClr>
                <a:srgbClr val="000000"/>
              </a:buClr>
              <a:buFont typeface="Comic Sans MS"/>
              <a:defRPr>
                <a:solidFill>
                  <a:srgbClr val="FF2F92"/>
                </a:solidFill>
                <a:latin typeface="Comic Sans MS"/>
                <a:ea typeface="Comic Sans MS"/>
                <a:cs typeface="Comic Sans MS"/>
                <a:sym typeface="Comic Sans MS"/>
              </a:defRPr>
            </a:lvl1pPr>
          </a:lstStyle>
          <a:p>
            <a:r>
              <a:t>Autosomal Dominant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4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 grpId="1" build="p" bldLvl="5" animBg="1" advAuto="0"/>
      <p:bldP spid="843" grpId="2"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Example 10"/>
          <p:cNvSpPr/>
          <p:nvPr/>
        </p:nvSpPr>
        <p:spPr>
          <a:xfrm>
            <a:off x="207645" y="-1"/>
            <a:ext cx="2918123"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10</a:t>
            </a:r>
          </a:p>
        </p:txBody>
      </p:sp>
      <p:sp>
        <p:nvSpPr>
          <p:cNvPr id="849" name="All children at risk…"/>
          <p:cNvSpPr/>
          <p:nvPr/>
        </p:nvSpPr>
        <p:spPr>
          <a:xfrm>
            <a:off x="711200" y="5175250"/>
            <a:ext cx="8191501" cy="10668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220"/>
              </a:buClr>
              <a:buFont typeface="Comic Sans MS"/>
              <a:defRPr>
                <a:solidFill>
                  <a:srgbClr val="005493"/>
                </a:solidFill>
                <a:uFill>
                  <a:solidFill>
                    <a:srgbClr val="005493"/>
                  </a:solidFill>
                </a:uFill>
                <a:latin typeface="Comic Sans MS"/>
                <a:ea typeface="Comic Sans MS"/>
                <a:cs typeface="Comic Sans MS"/>
                <a:sym typeface="Comic Sans MS"/>
              </a:defRPr>
            </a:pPr>
            <a:r>
              <a:t>All children at risk</a:t>
            </a:r>
          </a:p>
          <a:p>
            <a:pPr>
              <a:buClr>
                <a:srgbClr val="000220"/>
              </a:buClr>
              <a:buFont typeface="Comic Sans MS"/>
              <a:defRPr>
                <a:solidFill>
                  <a:srgbClr val="000220"/>
                </a:solidFill>
                <a:uFill>
                  <a:solidFill>
                    <a:srgbClr val="000220"/>
                  </a:solidFill>
                </a:uFill>
                <a:latin typeface="Comic Sans MS"/>
                <a:ea typeface="Comic Sans MS"/>
                <a:cs typeface="Comic Sans MS"/>
                <a:sym typeface="Comic Sans MS"/>
              </a:defRPr>
            </a:pPr>
            <a:r>
              <a:rPr>
                <a:solidFill>
                  <a:srgbClr val="005493"/>
                </a:solidFill>
                <a:uFill>
                  <a:solidFill>
                    <a:srgbClr val="005493"/>
                  </a:solidFill>
                </a:uFill>
              </a:rPr>
              <a:t>Father</a:t>
            </a:r>
            <a:r>
              <a:t> does</a:t>
            </a:r>
            <a:r>
              <a:rPr>
                <a:solidFill>
                  <a:srgbClr val="005493"/>
                </a:solidFill>
                <a:uFill>
                  <a:solidFill>
                    <a:srgbClr val="005493"/>
                  </a:solidFill>
                </a:uFill>
              </a:rPr>
              <a:t>n’t pass it</a:t>
            </a:r>
            <a:r>
              <a:t> along to any children</a:t>
            </a:r>
          </a:p>
        </p:txBody>
      </p:sp>
      <p:sp>
        <p:nvSpPr>
          <p:cNvPr id="850" name="Mitochondrial"/>
          <p:cNvSpPr/>
          <p:nvPr/>
        </p:nvSpPr>
        <p:spPr>
          <a:xfrm>
            <a:off x="131168" y="4543560"/>
            <a:ext cx="2377034" cy="5715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spcBef>
                <a:spcPts val="1200"/>
              </a:spcBef>
              <a:buClr>
                <a:srgbClr val="000220"/>
              </a:buClr>
              <a:buFont typeface="Comic Sans MS"/>
              <a:defRPr>
                <a:solidFill>
                  <a:srgbClr val="005493"/>
                </a:solidFill>
                <a:uFill>
                  <a:solidFill>
                    <a:srgbClr val="005493"/>
                  </a:solidFill>
                </a:uFill>
                <a:latin typeface="Comic Sans MS"/>
                <a:ea typeface="Comic Sans MS"/>
                <a:cs typeface="Comic Sans MS"/>
                <a:sym typeface="Comic Sans MS"/>
              </a:defRPr>
            </a:lvl1pPr>
          </a:lstStyle>
          <a:p>
            <a:r>
              <a:rPr dirty="0"/>
              <a:t>Mitochondrial</a:t>
            </a:r>
          </a:p>
        </p:txBody>
      </p:sp>
      <p:pic>
        <p:nvPicPr>
          <p:cNvPr id="1027" name="Picture 3" descr="C:\Users\aidannoun\Desktop\سنة تحضيرية 1438-1439\ماده السنة التحضيرية قبل و بعد التعديل\mitochondr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855" y="1196752"/>
            <a:ext cx="6332190" cy="33468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4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4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 grpId="1" build="p" bldLvl="5" animBg="1" advAuto="0"/>
      <p:bldP spid="850" grpId="2"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Example 11"/>
          <p:cNvSpPr/>
          <p:nvPr/>
        </p:nvSpPr>
        <p:spPr>
          <a:xfrm>
            <a:off x="4445" y="-3176"/>
            <a:ext cx="2918123"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11</a:t>
            </a:r>
          </a:p>
        </p:txBody>
      </p:sp>
      <p:pic>
        <p:nvPicPr>
          <p:cNvPr id="855" name="arecped.png" descr="arecped.png"/>
          <p:cNvPicPr>
            <a:picLocks/>
          </p:cNvPicPr>
          <p:nvPr/>
        </p:nvPicPr>
        <p:blipFill>
          <a:blip r:embed="rId3">
            <a:extLst/>
          </a:blip>
          <a:srcRect l="7452" t="44254" r="15143" b="3324"/>
          <a:stretch>
            <a:fillRect/>
          </a:stretch>
        </p:blipFill>
        <p:spPr>
          <a:xfrm>
            <a:off x="2006600" y="660400"/>
            <a:ext cx="6299200" cy="4267201"/>
          </a:xfrm>
          <a:prstGeom prst="rect">
            <a:avLst/>
          </a:prstGeom>
          <a:ln w="12700">
            <a:miter lim="400000"/>
          </a:ln>
        </p:spPr>
      </p:pic>
      <p:sp>
        <p:nvSpPr>
          <p:cNvPr id="856" name="Consanguinity"/>
          <p:cNvSpPr/>
          <p:nvPr/>
        </p:nvSpPr>
        <p:spPr>
          <a:xfrm>
            <a:off x="749300" y="5727700"/>
            <a:ext cx="7226300" cy="5715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spcBef>
                <a:spcPts val="1200"/>
              </a:spcBef>
              <a:buClr>
                <a:srgbClr val="000220"/>
              </a:buClr>
              <a:buFont typeface="Comic Sans MS"/>
              <a:defRPr>
                <a:solidFill>
                  <a:srgbClr val="FF9300"/>
                </a:solidFill>
                <a:uFill>
                  <a:solidFill>
                    <a:srgbClr val="FF9300"/>
                  </a:solidFill>
                </a:uFill>
                <a:latin typeface="Comic Sans MS"/>
                <a:ea typeface="Comic Sans MS"/>
                <a:cs typeface="Comic Sans MS"/>
                <a:sym typeface="Comic Sans MS"/>
              </a:defRPr>
            </a:lvl1pPr>
          </a:lstStyle>
          <a:p>
            <a:r>
              <a:t>Consanguinity</a:t>
            </a:r>
          </a:p>
        </p:txBody>
      </p:sp>
      <p:sp>
        <p:nvSpPr>
          <p:cNvPr id="857" name="Autosomal Recessive"/>
          <p:cNvSpPr/>
          <p:nvPr/>
        </p:nvSpPr>
        <p:spPr>
          <a:xfrm>
            <a:off x="1660723" y="3308350"/>
            <a:ext cx="3519885" cy="5715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spcBef>
                <a:spcPts val="1200"/>
              </a:spcBef>
              <a:buClr>
                <a:srgbClr val="000220"/>
              </a:buClr>
              <a:buFont typeface="Comic Sans MS"/>
              <a:defRPr>
                <a:solidFill>
                  <a:srgbClr val="FF9300"/>
                </a:solidFill>
                <a:uFill>
                  <a:solidFill>
                    <a:srgbClr val="FF9300"/>
                  </a:solidFill>
                </a:uFill>
                <a:latin typeface="Comic Sans MS"/>
                <a:ea typeface="Comic Sans MS"/>
                <a:cs typeface="Comic Sans MS"/>
                <a:sym typeface="Comic Sans MS"/>
              </a:defRPr>
            </a:lvl1pPr>
          </a:lstStyle>
          <a:p>
            <a:r>
              <a:t>Autosomal Recessive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 grpId="1" animBg="1" advAuto="0"/>
      <p:bldP spid="857" grpId="2"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Example 12"/>
          <p:cNvSpPr/>
          <p:nvPr/>
        </p:nvSpPr>
        <p:spPr>
          <a:xfrm>
            <a:off x="182245" y="-38101"/>
            <a:ext cx="2918123"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12</a:t>
            </a:r>
          </a:p>
        </p:txBody>
      </p:sp>
      <p:pic>
        <p:nvPicPr>
          <p:cNvPr id="862" name="mito_ped.png" descr="mito_ped.png"/>
          <p:cNvPicPr>
            <a:picLocks/>
          </p:cNvPicPr>
          <p:nvPr/>
        </p:nvPicPr>
        <p:blipFill>
          <a:blip r:embed="rId3">
            <a:extLst/>
          </a:blip>
          <a:srcRect l="2499" t="3565" r="4167"/>
          <a:stretch>
            <a:fillRect/>
          </a:stretch>
        </p:blipFill>
        <p:spPr>
          <a:xfrm>
            <a:off x="876300" y="723900"/>
            <a:ext cx="7696200" cy="3309938"/>
          </a:xfrm>
          <a:prstGeom prst="rect">
            <a:avLst/>
          </a:prstGeom>
          <a:ln w="12700">
            <a:miter lim="400000"/>
          </a:ln>
        </p:spPr>
      </p:pic>
      <p:sp>
        <p:nvSpPr>
          <p:cNvPr id="863" name="Mitochondrial Inheritance"/>
          <p:cNvSpPr/>
          <p:nvPr/>
        </p:nvSpPr>
        <p:spPr>
          <a:xfrm>
            <a:off x="1320800" y="4953000"/>
            <a:ext cx="7061200" cy="5715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spcBef>
                <a:spcPts val="1200"/>
              </a:spcBef>
              <a:buClr>
                <a:srgbClr val="000000"/>
              </a:buClr>
              <a:buFont typeface="Comic Sans MS"/>
              <a:defRPr>
                <a:solidFill>
                  <a:srgbClr val="005493"/>
                </a:solidFill>
                <a:latin typeface="Comic Sans MS"/>
                <a:ea typeface="Comic Sans MS"/>
                <a:cs typeface="Comic Sans MS"/>
                <a:sym typeface="Comic Sans MS"/>
              </a:defRPr>
            </a:lvl1pPr>
          </a:lstStyle>
          <a:p>
            <a:r>
              <a:t>Mitochondrial Inheritance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 grpId="1"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Example 13"/>
          <p:cNvSpPr/>
          <p:nvPr/>
        </p:nvSpPr>
        <p:spPr>
          <a:xfrm>
            <a:off x="118745" y="-101601"/>
            <a:ext cx="2918123"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13</a:t>
            </a:r>
          </a:p>
        </p:txBody>
      </p:sp>
      <p:pic>
        <p:nvPicPr>
          <p:cNvPr id="868" name="adomped.png" descr="adomped.png"/>
          <p:cNvPicPr>
            <a:picLocks/>
          </p:cNvPicPr>
          <p:nvPr/>
        </p:nvPicPr>
        <p:blipFill>
          <a:blip r:embed="rId3">
            <a:extLst/>
          </a:blip>
          <a:srcRect l="840" r="4202"/>
          <a:stretch>
            <a:fillRect/>
          </a:stretch>
        </p:blipFill>
        <p:spPr>
          <a:xfrm>
            <a:off x="1244600" y="831850"/>
            <a:ext cx="7391400" cy="3511550"/>
          </a:xfrm>
          <a:prstGeom prst="rect">
            <a:avLst/>
          </a:prstGeom>
          <a:ln w="12700">
            <a:miter lim="400000"/>
          </a:ln>
        </p:spPr>
      </p:pic>
      <p:sp>
        <p:nvSpPr>
          <p:cNvPr id="869" name="In every generation: DOMINANT…"/>
          <p:cNvSpPr/>
          <p:nvPr/>
        </p:nvSpPr>
        <p:spPr>
          <a:xfrm>
            <a:off x="749300" y="4743450"/>
            <a:ext cx="8026400" cy="10668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defRPr>
                <a:latin typeface="Comic Sans MS"/>
                <a:ea typeface="Comic Sans MS"/>
                <a:cs typeface="Comic Sans MS"/>
                <a:sym typeface="Comic Sans MS"/>
              </a:defRPr>
            </a:pPr>
            <a:r>
              <a:t>In </a:t>
            </a:r>
            <a:r>
              <a:rPr>
                <a:solidFill>
                  <a:srgbClr val="FF2F92"/>
                </a:solidFill>
              </a:rPr>
              <a:t>every generatio</a:t>
            </a:r>
            <a:r>
              <a:t>n: </a:t>
            </a:r>
            <a:r>
              <a:rPr>
                <a:solidFill>
                  <a:srgbClr val="FF2F92"/>
                </a:solidFill>
              </a:rPr>
              <a:t>DOMINANT</a:t>
            </a:r>
          </a:p>
          <a:p>
            <a:pPr>
              <a:buClr>
                <a:srgbClr val="000000"/>
              </a:buClr>
              <a:buFont typeface="Comic Sans MS"/>
              <a:defRPr>
                <a:latin typeface="Comic Sans MS"/>
                <a:ea typeface="Comic Sans MS"/>
                <a:cs typeface="Comic Sans MS"/>
                <a:sym typeface="Comic Sans MS"/>
              </a:defRPr>
            </a:pPr>
            <a:r>
              <a:t>In </a:t>
            </a:r>
            <a:r>
              <a:rPr>
                <a:solidFill>
                  <a:srgbClr val="FF2F92"/>
                </a:solidFill>
              </a:rPr>
              <a:t>males</a:t>
            </a:r>
            <a:r>
              <a:t> and </a:t>
            </a:r>
            <a:r>
              <a:rPr>
                <a:solidFill>
                  <a:srgbClr val="FF2F92"/>
                </a:solidFill>
              </a:rPr>
              <a:t>females</a:t>
            </a:r>
            <a:r>
              <a:t>: </a:t>
            </a:r>
            <a:r>
              <a:rPr>
                <a:solidFill>
                  <a:srgbClr val="FF2F92"/>
                </a:solidFill>
              </a:rPr>
              <a:t>Autosomal</a:t>
            </a:r>
          </a:p>
        </p:txBody>
      </p:sp>
      <p:sp>
        <p:nvSpPr>
          <p:cNvPr id="870" name="Autosomal dominant"/>
          <p:cNvSpPr/>
          <p:nvPr/>
        </p:nvSpPr>
        <p:spPr>
          <a:xfrm>
            <a:off x="3344229" y="1885950"/>
            <a:ext cx="3404073" cy="5715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a:solidFill>
                  <a:srgbClr val="FF2F92"/>
                </a:solidFill>
                <a:latin typeface="Comic Sans MS"/>
                <a:ea typeface="Comic Sans MS"/>
                <a:cs typeface="Comic Sans MS"/>
                <a:sym typeface="Comic Sans MS"/>
              </a:defRPr>
            </a:lvl1pPr>
          </a:lstStyle>
          <a:p>
            <a:r>
              <a:t>Autosomal dominant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6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 grpId="1" build="p" bldLvl="5"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Example 14"/>
          <p:cNvSpPr/>
          <p:nvPr/>
        </p:nvSpPr>
        <p:spPr>
          <a:xfrm>
            <a:off x="4445" y="-1"/>
            <a:ext cx="2918123"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14</a:t>
            </a:r>
          </a:p>
        </p:txBody>
      </p:sp>
      <p:grpSp>
        <p:nvGrpSpPr>
          <p:cNvPr id="886" name="Group"/>
          <p:cNvGrpSpPr/>
          <p:nvPr/>
        </p:nvGrpSpPr>
        <p:grpSpPr>
          <a:xfrm>
            <a:off x="2171700" y="622300"/>
            <a:ext cx="6248400" cy="4191000"/>
            <a:chOff x="0" y="0"/>
            <a:chExt cx="6248400" cy="4191000"/>
          </a:xfrm>
        </p:grpSpPr>
        <p:pic>
          <p:nvPicPr>
            <p:cNvPr id="875" name="homoplasmy_pedigree_large.jpg" descr="homoplasmy_pedigree_large.jpg"/>
            <p:cNvPicPr>
              <a:picLocks/>
            </p:cNvPicPr>
            <p:nvPr/>
          </p:nvPicPr>
          <p:blipFill>
            <a:blip r:embed="rId3">
              <a:extLst/>
            </a:blip>
            <a:srcRect r="39515" b="11245"/>
            <a:stretch>
              <a:fillRect/>
            </a:stretch>
          </p:blipFill>
          <p:spPr>
            <a:xfrm>
              <a:off x="0" y="0"/>
              <a:ext cx="6248400" cy="4191000"/>
            </a:xfrm>
            <a:prstGeom prst="rect">
              <a:avLst/>
            </a:prstGeom>
            <a:ln w="12700" cap="flat">
              <a:noFill/>
              <a:miter lim="400000"/>
            </a:ln>
            <a:effectLst/>
          </p:spPr>
        </p:pic>
        <p:sp>
          <p:nvSpPr>
            <p:cNvPr id="876" name="Circle"/>
            <p:cNvSpPr/>
            <p:nvPr/>
          </p:nvSpPr>
          <p:spPr>
            <a:xfrm>
              <a:off x="3048000" y="76200"/>
              <a:ext cx="609600" cy="609600"/>
            </a:xfrm>
            <a:prstGeom prst="ellipse">
              <a:avLst/>
            </a:prstGeom>
            <a:solidFill>
              <a:srgbClr val="000000"/>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77" name="Circle"/>
            <p:cNvSpPr/>
            <p:nvPr/>
          </p:nvSpPr>
          <p:spPr>
            <a:xfrm>
              <a:off x="4724400" y="1765300"/>
              <a:ext cx="609600" cy="609600"/>
            </a:xfrm>
            <a:prstGeom prst="ellipse">
              <a:avLst/>
            </a:prstGeom>
            <a:solidFill>
              <a:srgbClr val="000000"/>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78" name="Circle"/>
            <p:cNvSpPr/>
            <p:nvPr/>
          </p:nvSpPr>
          <p:spPr>
            <a:xfrm>
              <a:off x="838200" y="3505200"/>
              <a:ext cx="609600" cy="609600"/>
            </a:xfrm>
            <a:prstGeom prst="ellipse">
              <a:avLst/>
            </a:prstGeom>
            <a:solidFill>
              <a:srgbClr val="FFFFFF"/>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79" name="Circle"/>
            <p:cNvSpPr/>
            <p:nvPr/>
          </p:nvSpPr>
          <p:spPr>
            <a:xfrm>
              <a:off x="4038600" y="3492500"/>
              <a:ext cx="609600" cy="609600"/>
            </a:xfrm>
            <a:prstGeom prst="ellipse">
              <a:avLst/>
            </a:prstGeom>
            <a:solidFill>
              <a:srgbClr val="000000"/>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80" name="Circle"/>
            <p:cNvSpPr/>
            <p:nvPr/>
          </p:nvSpPr>
          <p:spPr>
            <a:xfrm>
              <a:off x="4724400" y="3505200"/>
              <a:ext cx="609600" cy="609600"/>
            </a:xfrm>
            <a:prstGeom prst="ellipse">
              <a:avLst/>
            </a:prstGeom>
            <a:solidFill>
              <a:srgbClr val="000000"/>
            </a:solidFill>
            <a:ln w="38100" cap="flat">
              <a:solidFill>
                <a:srgbClr val="000000"/>
              </a:solidFill>
              <a:prstDash val="solid"/>
              <a:round/>
            </a:ln>
            <a:effectLst/>
          </p:spPr>
          <p:txBody>
            <a:bodyPr wrap="square" lIns="38100" tIns="38100" rIns="38100" bIns="38100" numCol="1" anchor="ctr">
              <a:noAutofit/>
            </a:bodyPr>
            <a:lstStyle/>
            <a:p>
              <a:pPr>
                <a:defRPr sz="2400">
                  <a:solidFill>
                    <a:srgbClr val="FFFFFF"/>
                  </a:solidFill>
                </a:defRPr>
              </a:pPr>
              <a:endParaRPr/>
            </a:p>
          </p:txBody>
        </p:sp>
        <p:sp>
          <p:nvSpPr>
            <p:cNvPr id="881" name="Square"/>
            <p:cNvSpPr/>
            <p:nvPr/>
          </p:nvSpPr>
          <p:spPr>
            <a:xfrm>
              <a:off x="2133600" y="76200"/>
              <a:ext cx="609600" cy="609600"/>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82" name="Square"/>
            <p:cNvSpPr/>
            <p:nvPr/>
          </p:nvSpPr>
          <p:spPr>
            <a:xfrm>
              <a:off x="457200" y="1752600"/>
              <a:ext cx="609600" cy="609600"/>
            </a:xfrm>
            <a:prstGeom prst="rect">
              <a:avLst/>
            </a:prstGeom>
            <a:solidFill>
              <a:srgbClr val="000000"/>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83" name="Square"/>
            <p:cNvSpPr/>
            <p:nvPr/>
          </p:nvSpPr>
          <p:spPr>
            <a:xfrm>
              <a:off x="76200" y="3505200"/>
              <a:ext cx="609600" cy="609600"/>
            </a:xfrm>
            <a:prstGeom prst="rect">
              <a:avLst/>
            </a:prstGeom>
            <a:solidFill>
              <a:srgbClr val="FFFFFF"/>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84" name="Square"/>
            <p:cNvSpPr/>
            <p:nvPr/>
          </p:nvSpPr>
          <p:spPr>
            <a:xfrm>
              <a:off x="2590800" y="1752600"/>
              <a:ext cx="609600" cy="609600"/>
            </a:xfrm>
            <a:prstGeom prst="rect">
              <a:avLst/>
            </a:prstGeom>
            <a:solidFill>
              <a:srgbClr val="000000"/>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sp>
          <p:nvSpPr>
            <p:cNvPr id="885" name="Square"/>
            <p:cNvSpPr/>
            <p:nvPr/>
          </p:nvSpPr>
          <p:spPr>
            <a:xfrm>
              <a:off x="5461000" y="3505200"/>
              <a:ext cx="609600" cy="609600"/>
            </a:xfrm>
            <a:prstGeom prst="rect">
              <a:avLst/>
            </a:prstGeom>
            <a:solidFill>
              <a:srgbClr val="000000"/>
            </a:solidFill>
            <a:ln w="38100" cap="flat">
              <a:solidFill>
                <a:srgbClr val="000000"/>
              </a:solidFill>
              <a:prstDash val="solid"/>
              <a:miter lim="400000"/>
            </a:ln>
            <a:effectLst/>
          </p:spPr>
          <p:txBody>
            <a:bodyPr wrap="square" lIns="38100" tIns="38100" rIns="38100" bIns="38100" numCol="1" anchor="ctr">
              <a:noAutofit/>
            </a:bodyPr>
            <a:lstStyle/>
            <a:p>
              <a:pPr>
                <a:defRPr sz="2400">
                  <a:solidFill>
                    <a:srgbClr val="FFFFFF"/>
                  </a:solidFill>
                </a:defRPr>
              </a:pPr>
              <a:endParaRPr/>
            </a:p>
          </p:txBody>
        </p:sp>
      </p:grpSp>
      <p:sp>
        <p:nvSpPr>
          <p:cNvPr id="887" name="Fathers don’t transmit, just mothers…"/>
          <p:cNvSpPr/>
          <p:nvPr/>
        </p:nvSpPr>
        <p:spPr>
          <a:xfrm>
            <a:off x="762000" y="5276850"/>
            <a:ext cx="8013700" cy="10668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buClr>
                <a:srgbClr val="000000"/>
              </a:buClr>
              <a:buFont typeface="Comic Sans MS"/>
              <a:defRPr>
                <a:latin typeface="Comic Sans MS"/>
                <a:ea typeface="Comic Sans MS"/>
                <a:cs typeface="Comic Sans MS"/>
                <a:sym typeface="Comic Sans MS"/>
              </a:defRPr>
            </a:pPr>
            <a:r>
              <a:rPr>
                <a:solidFill>
                  <a:srgbClr val="005493"/>
                </a:solidFill>
              </a:rPr>
              <a:t>Fathers don’t transmit</a:t>
            </a:r>
            <a:r>
              <a:t>, just </a:t>
            </a:r>
            <a:r>
              <a:rPr>
                <a:solidFill>
                  <a:srgbClr val="005493"/>
                </a:solidFill>
              </a:rPr>
              <a:t>mothers</a:t>
            </a:r>
          </a:p>
          <a:p>
            <a:pPr>
              <a:buClr>
                <a:srgbClr val="000000"/>
              </a:buClr>
              <a:buFont typeface="Comic Sans MS"/>
              <a:defRPr>
                <a:solidFill>
                  <a:srgbClr val="005493"/>
                </a:solidFill>
                <a:latin typeface="Comic Sans MS"/>
                <a:ea typeface="Comic Sans MS"/>
                <a:cs typeface="Comic Sans MS"/>
                <a:sym typeface="Comic Sans MS"/>
              </a:defRPr>
            </a:pPr>
            <a:r>
              <a:t>All offspring at risk</a:t>
            </a:r>
          </a:p>
        </p:txBody>
      </p:sp>
      <p:sp>
        <p:nvSpPr>
          <p:cNvPr id="888" name="Mitochondrial Inheritance"/>
          <p:cNvSpPr/>
          <p:nvPr/>
        </p:nvSpPr>
        <p:spPr>
          <a:xfrm>
            <a:off x="2771663" y="3130550"/>
            <a:ext cx="4447605" cy="5715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a:solidFill>
                  <a:srgbClr val="005493"/>
                </a:solidFill>
                <a:latin typeface="Comic Sans MS"/>
                <a:ea typeface="Comic Sans MS"/>
                <a:cs typeface="Comic Sans MS"/>
                <a:sym typeface="Comic Sans MS"/>
              </a:defRPr>
            </a:lvl1pPr>
          </a:lstStyle>
          <a:p>
            <a:r>
              <a:t>Mitochondrial Inheritance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8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 grpId="1" build="p" bldLvl="5" animBg="1" advAuto="0"/>
      <p:bldP spid="888" grpId="2" animBg="1"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Example 15"/>
          <p:cNvSpPr/>
          <p:nvPr/>
        </p:nvSpPr>
        <p:spPr>
          <a:xfrm>
            <a:off x="104457" y="-76201"/>
            <a:ext cx="2918124"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15</a:t>
            </a:r>
          </a:p>
        </p:txBody>
      </p:sp>
      <p:pic>
        <p:nvPicPr>
          <p:cNvPr id="893" name="dot_chart4.png" descr="dot_chart4.png"/>
          <p:cNvPicPr>
            <a:picLocks/>
          </p:cNvPicPr>
          <p:nvPr/>
        </p:nvPicPr>
        <p:blipFill>
          <a:blip r:embed="rId3">
            <a:extLst/>
          </a:blip>
          <a:stretch>
            <a:fillRect/>
          </a:stretch>
        </p:blipFill>
        <p:spPr>
          <a:xfrm>
            <a:off x="2298700" y="617537"/>
            <a:ext cx="5791200" cy="4167188"/>
          </a:xfrm>
          <a:prstGeom prst="rect">
            <a:avLst/>
          </a:prstGeom>
          <a:ln w="12700">
            <a:miter lim="400000"/>
          </a:ln>
        </p:spPr>
      </p:pic>
      <p:sp>
        <p:nvSpPr>
          <p:cNvPr id="894" name="X-linked Recessive"/>
          <p:cNvSpPr/>
          <p:nvPr/>
        </p:nvSpPr>
        <p:spPr>
          <a:xfrm>
            <a:off x="2882900" y="5346700"/>
            <a:ext cx="4114800" cy="5715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spcBef>
                <a:spcPts val="700"/>
              </a:spcBef>
              <a:buClr>
                <a:srgbClr val="000000"/>
              </a:buClr>
              <a:buFont typeface="Comic Sans MS"/>
              <a:defRPr>
                <a:solidFill>
                  <a:srgbClr val="531B93"/>
                </a:solidFill>
                <a:latin typeface="Comic Sans MS"/>
                <a:ea typeface="Comic Sans MS"/>
                <a:cs typeface="Comic Sans MS"/>
                <a:sym typeface="Comic Sans MS"/>
              </a:defRPr>
            </a:lvl1pPr>
          </a:lstStyle>
          <a:p>
            <a:r>
              <a:t>X-linked Recessive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 grpId="1"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Example 16"/>
          <p:cNvSpPr/>
          <p:nvPr/>
        </p:nvSpPr>
        <p:spPr>
          <a:xfrm>
            <a:off x="156845" y="-1"/>
            <a:ext cx="2918123" cy="78740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4000" b="1">
                <a:latin typeface="Comic Sans MS"/>
                <a:ea typeface="Comic Sans MS"/>
                <a:cs typeface="Comic Sans MS"/>
                <a:sym typeface="Comic Sans MS"/>
              </a:defRPr>
            </a:lvl1pPr>
          </a:lstStyle>
          <a:p>
            <a:r>
              <a:t>Example 16</a:t>
            </a:r>
          </a:p>
        </p:txBody>
      </p:sp>
      <p:pic>
        <p:nvPicPr>
          <p:cNvPr id="899" name="xlr_pedigree_large.jpg" descr="xlr_pedigree_large.jpg"/>
          <p:cNvPicPr>
            <a:picLocks/>
          </p:cNvPicPr>
          <p:nvPr/>
        </p:nvPicPr>
        <p:blipFill>
          <a:blip r:embed="rId3">
            <a:extLst/>
          </a:blip>
          <a:srcRect r="36595" b="7827"/>
          <a:stretch>
            <a:fillRect/>
          </a:stretch>
        </p:blipFill>
        <p:spPr>
          <a:xfrm>
            <a:off x="1739900" y="711200"/>
            <a:ext cx="6553200" cy="3187700"/>
          </a:xfrm>
          <a:prstGeom prst="rect">
            <a:avLst/>
          </a:prstGeom>
          <a:ln w="12700">
            <a:miter lim="400000"/>
          </a:ln>
        </p:spPr>
      </p:pic>
      <p:sp>
        <p:nvSpPr>
          <p:cNvPr id="900" name="Not in every generation: RECESSIVE…"/>
          <p:cNvSpPr/>
          <p:nvPr/>
        </p:nvSpPr>
        <p:spPr>
          <a:xfrm>
            <a:off x="101600" y="4133850"/>
            <a:ext cx="9131300" cy="229870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a:lnSpc>
                <a:spcPct val="80000"/>
              </a:lnSpc>
              <a:buClr>
                <a:srgbClr val="000220"/>
              </a:buClr>
              <a:buFont typeface="Comic Sans MS"/>
              <a:defRPr sz="2500">
                <a:solidFill>
                  <a:srgbClr val="000220"/>
                </a:solidFill>
                <a:uFill>
                  <a:solidFill>
                    <a:srgbClr val="000220"/>
                  </a:solidFill>
                </a:uFill>
                <a:latin typeface="Comic Sans MS"/>
                <a:ea typeface="Comic Sans MS"/>
                <a:cs typeface="Comic Sans MS"/>
                <a:sym typeface="Comic Sans MS"/>
              </a:defRPr>
            </a:pPr>
            <a:r>
              <a:rPr>
                <a:solidFill>
                  <a:srgbClr val="0433FF"/>
                </a:solidFill>
                <a:uFill>
                  <a:solidFill>
                    <a:srgbClr val="0433FF"/>
                  </a:solidFill>
                </a:uFill>
              </a:rPr>
              <a:t>Not</a:t>
            </a:r>
            <a:r>
              <a:t> in </a:t>
            </a:r>
            <a:r>
              <a:rPr>
                <a:solidFill>
                  <a:srgbClr val="0433FF"/>
                </a:solidFill>
                <a:uFill>
                  <a:solidFill>
                    <a:srgbClr val="0433FF"/>
                  </a:solidFill>
                </a:uFill>
              </a:rPr>
              <a:t>every generation</a:t>
            </a:r>
            <a:r>
              <a:t>: </a:t>
            </a:r>
            <a:r>
              <a:rPr>
                <a:solidFill>
                  <a:srgbClr val="0433FF"/>
                </a:solidFill>
                <a:uFill>
                  <a:solidFill>
                    <a:srgbClr val="0433FF"/>
                  </a:solidFill>
                </a:uFill>
              </a:rPr>
              <a:t>RECESSIVE</a:t>
            </a:r>
          </a:p>
          <a:p>
            <a:pPr>
              <a:lnSpc>
                <a:spcPct val="80000"/>
              </a:lnSpc>
              <a:buClr>
                <a:srgbClr val="000220"/>
              </a:buClr>
              <a:buFont typeface="Comic Sans MS"/>
              <a:defRPr sz="2500">
                <a:solidFill>
                  <a:srgbClr val="000220"/>
                </a:solidFill>
                <a:uFill>
                  <a:solidFill>
                    <a:srgbClr val="000220"/>
                  </a:solidFill>
                </a:uFill>
                <a:latin typeface="Comic Sans MS"/>
                <a:ea typeface="Comic Sans MS"/>
                <a:cs typeface="Comic Sans MS"/>
                <a:sym typeface="Comic Sans MS"/>
              </a:defRPr>
            </a:pPr>
            <a:r>
              <a:t>Affected dads make </a:t>
            </a:r>
            <a:r>
              <a:rPr>
                <a:solidFill>
                  <a:srgbClr val="0433FF"/>
                </a:solidFill>
                <a:uFill>
                  <a:solidFill>
                    <a:srgbClr val="0433FF"/>
                  </a:solidFill>
                </a:uFill>
              </a:rPr>
              <a:t>carrier femailes</a:t>
            </a:r>
          </a:p>
          <a:p>
            <a:pPr>
              <a:lnSpc>
                <a:spcPct val="80000"/>
              </a:lnSpc>
              <a:buClr>
                <a:srgbClr val="000220"/>
              </a:buClr>
              <a:buFont typeface="Comic Sans MS"/>
              <a:defRPr sz="2500">
                <a:solidFill>
                  <a:srgbClr val="000220"/>
                </a:solidFill>
                <a:uFill>
                  <a:solidFill>
                    <a:srgbClr val="000220"/>
                  </a:solidFill>
                </a:uFill>
                <a:latin typeface="Comic Sans MS"/>
                <a:ea typeface="Comic Sans MS"/>
                <a:cs typeface="Comic Sans MS"/>
                <a:sym typeface="Comic Sans MS"/>
              </a:defRPr>
            </a:pPr>
            <a:r>
              <a:t>Transmitted through mother</a:t>
            </a:r>
          </a:p>
          <a:p>
            <a:pPr>
              <a:lnSpc>
                <a:spcPct val="80000"/>
              </a:lnSpc>
              <a:buClr>
                <a:srgbClr val="000220"/>
              </a:buClr>
              <a:buFont typeface="Comic Sans MS"/>
              <a:defRPr sz="2500">
                <a:solidFill>
                  <a:srgbClr val="000220"/>
                </a:solidFill>
                <a:uFill>
                  <a:solidFill>
                    <a:srgbClr val="000220"/>
                  </a:solidFill>
                </a:uFill>
                <a:latin typeface="Comic Sans MS"/>
                <a:ea typeface="Comic Sans MS"/>
                <a:cs typeface="Comic Sans MS"/>
                <a:sym typeface="Comic Sans MS"/>
              </a:defRPr>
            </a:pPr>
            <a:r>
              <a:t>Only males are affected and sons do not share the phenotype of their father - Thus X-linked</a:t>
            </a:r>
          </a:p>
          <a:p>
            <a:pPr>
              <a:lnSpc>
                <a:spcPct val="80000"/>
              </a:lnSpc>
              <a:buClr>
                <a:srgbClr val="000220"/>
              </a:buClr>
              <a:buFont typeface="Comic Sans MS"/>
              <a:defRPr sz="2500">
                <a:solidFill>
                  <a:srgbClr val="000220"/>
                </a:solidFill>
                <a:uFill>
                  <a:solidFill>
                    <a:srgbClr val="000220"/>
                  </a:solidFill>
                </a:uFill>
                <a:latin typeface="Comic Sans MS"/>
                <a:ea typeface="Comic Sans MS"/>
                <a:cs typeface="Comic Sans MS"/>
                <a:sym typeface="Comic Sans MS"/>
              </a:defRPr>
            </a:pPr>
            <a:r>
              <a:t>Expression of hemophilia skips generations: RECESSIVE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0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9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0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90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9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fig3.png" descr="fig3.png"/>
          <p:cNvPicPr>
            <a:picLocks/>
          </p:cNvPicPr>
          <p:nvPr/>
        </p:nvPicPr>
        <p:blipFill>
          <a:blip r:embed="rId2">
            <a:extLst/>
          </a:blip>
          <a:stretch>
            <a:fillRect/>
          </a:stretch>
        </p:blipFill>
        <p:spPr>
          <a:xfrm>
            <a:off x="533400" y="241300"/>
            <a:ext cx="7620000" cy="6362700"/>
          </a:xfrm>
          <a:prstGeom prst="rect">
            <a:avLst/>
          </a:prstGeom>
          <a:ln w="12700">
            <a:miter lim="400000"/>
          </a:ln>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72"/>
          <p:cNvSpPr/>
          <p:nvPr/>
        </p:nvSpPr>
        <p:spPr>
          <a:xfrm>
            <a:off x="6553200" y="6261100"/>
            <a:ext cx="1917700" cy="3175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lgn="r">
              <a:buClr>
                <a:srgbClr val="000000"/>
              </a:buClr>
              <a:buFont typeface="Times"/>
              <a:defRPr sz="1400">
                <a:latin typeface="Times"/>
                <a:ea typeface="Times"/>
                <a:cs typeface="Times"/>
                <a:sym typeface="Times"/>
              </a:defRPr>
            </a:lvl1pPr>
          </a:lstStyle>
          <a:p>
            <a:r>
              <a:t>72</a:t>
            </a:r>
          </a:p>
        </p:txBody>
      </p:sp>
      <p:pic>
        <p:nvPicPr>
          <p:cNvPr id="905" name="j0301060[1].pdf" descr="j0301060[1].pdf"/>
          <p:cNvPicPr>
            <a:picLocks/>
          </p:cNvPicPr>
          <p:nvPr/>
        </p:nvPicPr>
        <p:blipFill>
          <a:blip r:embed="rId2">
            <a:extLst/>
          </a:blip>
          <a:srcRect t="7507" b="14514"/>
          <a:stretch>
            <a:fillRect/>
          </a:stretch>
        </p:blipFill>
        <p:spPr>
          <a:xfrm>
            <a:off x="0" y="-228600"/>
            <a:ext cx="9372600" cy="7308850"/>
          </a:xfrm>
          <a:prstGeom prst="rect">
            <a:avLst/>
          </a:prstGeom>
          <a:ln w="12700">
            <a:miter lim="400000"/>
          </a:ln>
        </p:spPr>
      </p:pic>
      <p:sp>
        <p:nvSpPr>
          <p:cNvPr id="906" name="Answers:"/>
          <p:cNvSpPr/>
          <p:nvPr/>
        </p:nvSpPr>
        <p:spPr>
          <a:xfrm>
            <a:off x="-5080" y="-101600"/>
            <a:ext cx="3765030" cy="12446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buClr>
                <a:srgbClr val="000000"/>
              </a:buClr>
              <a:buFont typeface="Comic Sans MS"/>
              <a:defRPr sz="6600" b="1" u="sng">
                <a:latin typeface="Comic Sans MS"/>
                <a:ea typeface="Comic Sans MS"/>
                <a:cs typeface="Comic Sans MS"/>
                <a:sym typeface="Comic Sans MS"/>
              </a:defRPr>
            </a:lvl1pPr>
          </a:lstStyle>
          <a:p>
            <a:r>
              <a:t>Answers:</a:t>
            </a:r>
          </a:p>
        </p:txBody>
      </p:sp>
      <p:graphicFrame>
        <p:nvGraphicFramePr>
          <p:cNvPr id="907" name="Table"/>
          <p:cNvGraphicFramePr/>
          <p:nvPr/>
        </p:nvGraphicFramePr>
        <p:xfrm>
          <a:off x="2540000" y="1203325"/>
          <a:ext cx="3568699" cy="5489575"/>
        </p:xfrm>
        <a:graphic>
          <a:graphicData uri="http://schemas.openxmlformats.org/drawingml/2006/table">
            <a:tbl>
              <a:tblPr>
                <a:tableStyleId>{4C3C2611-4C71-4FC5-86AE-919BDF0F9419}</a:tableStyleId>
              </a:tblPr>
              <a:tblGrid>
                <a:gridCol w="679973"/>
                <a:gridCol w="2888726"/>
              </a:tblGrid>
              <a:tr h="5489575">
                <a:tc>
                  <a:txBody>
                    <a:bodyPr/>
                    <a:lstStyle/>
                    <a:p>
                      <a:pPr marL="40639">
                        <a:lnSpc>
                          <a:spcPct val="70000"/>
                        </a:lnSpc>
                        <a:defRPr sz="1800">
                          <a:solidFill>
                            <a:srgbClr val="000000"/>
                          </a:solidFill>
                        </a:defRPr>
                      </a:pPr>
                      <a:r>
                        <a:rPr sz="2000">
                          <a:solidFill>
                            <a:srgbClr val="5F7579"/>
                          </a:solidFill>
                          <a:latin typeface="Comic Sans MS"/>
                          <a:ea typeface="Comic Sans MS"/>
                          <a:cs typeface="Comic Sans MS"/>
                          <a:sym typeface="Comic Sans MS"/>
                        </a:rPr>
                        <a:t>1
2
3
4
5
6
7
8
9
10
11
12
13
14
15
16</a:t>
                      </a:r>
                    </a:p>
                  </a:txBody>
                  <a:tcPr marL="38100" marR="38100" marT="38100" marB="38100" anchor="ctr" horzOverflow="overflow"/>
                </a:tc>
                <a:tc>
                  <a:txBody>
                    <a:bodyPr/>
                    <a:lstStyle/>
                    <a:p>
                      <a:pPr marL="40639">
                        <a:lnSpc>
                          <a:spcPct val="70000"/>
                        </a:lnSpc>
                        <a:defRPr sz="1800">
                          <a:solidFill>
                            <a:srgbClr val="000000"/>
                          </a:solidFill>
                        </a:defRPr>
                      </a:pPr>
                      <a:r>
                        <a:rPr sz="2000">
                          <a:solidFill>
                            <a:srgbClr val="5F7579"/>
                          </a:solidFill>
                          <a:latin typeface="Comic Sans MS"/>
                          <a:ea typeface="Comic Sans MS"/>
                          <a:cs typeface="Comic Sans MS"/>
                          <a:sym typeface="Comic Sans MS"/>
                        </a:rPr>
                        <a:t>X-Linked Recessive
X-Linked Dominant
Autosomal Recessive
Autosomal Recessive
Autosomal Dominant
Autosomal Dominant
Y-Linked
X-Linked Dominant
Autosomal Dominant
Mitochondrial
Autosomal Recessive
Mitochondrial
Autosomal Dominant
Mitochondrial
X-Linked Recessive
X-Linked Recessive</a:t>
                      </a:r>
                    </a:p>
                  </a:txBody>
                  <a:tcPr marL="38100" marR="38100" marT="38100" marB="38100" anchor="ctr" horzOverflow="overflow"/>
                </a:tc>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Importance definition"/>
          <p:cNvSpPr>
            <a:spLocks noGrp="1"/>
          </p:cNvSpPr>
          <p:nvPr>
            <p:ph type="title"/>
          </p:nvPr>
        </p:nvSpPr>
        <p:spPr>
          <a:xfrm>
            <a:off x="215900" y="141287"/>
            <a:ext cx="8699500" cy="1270001"/>
          </a:xfrm>
          <a:prstGeom prst="rect">
            <a:avLst/>
          </a:prstGeom>
        </p:spPr>
        <p:txBody>
          <a:bodyPr/>
          <a:lstStyle>
            <a:lvl1pPr>
              <a:defRPr sz="4000">
                <a:latin typeface="Comic Sans MS"/>
                <a:ea typeface="Comic Sans MS"/>
                <a:cs typeface="Comic Sans MS"/>
                <a:sym typeface="Comic Sans MS"/>
              </a:defRPr>
            </a:lvl1pPr>
          </a:lstStyle>
          <a:p>
            <a:r>
              <a:t>Importance definition</a:t>
            </a:r>
          </a:p>
        </p:txBody>
      </p:sp>
      <p:sp>
        <p:nvSpPr>
          <p:cNvPr id="111" name="Locus: The position of a gene on a chromosome.…"/>
          <p:cNvSpPr>
            <a:spLocks noGrp="1"/>
          </p:cNvSpPr>
          <p:nvPr>
            <p:ph type="body" idx="1"/>
          </p:nvPr>
        </p:nvSpPr>
        <p:spPr>
          <a:xfrm>
            <a:off x="558800" y="1422400"/>
            <a:ext cx="8369300" cy="5194300"/>
          </a:xfrm>
          <a:prstGeom prst="rect">
            <a:avLst/>
          </a:prstGeom>
        </p:spPr>
        <p:txBody>
          <a:bodyPr/>
          <a:lstStyle/>
          <a:p>
            <a:pPr marL="440690" indent="-400050">
              <a:lnSpc>
                <a:spcPct val="60000"/>
              </a:lnSpc>
              <a:buClr>
                <a:srgbClr val="000000"/>
              </a:buClr>
              <a:buSzPct val="100000"/>
              <a:buFont typeface="Lucida Grande"/>
              <a:buChar char="✓"/>
            </a:pPr>
            <a:r>
              <a:rPr sz="2800" b="1">
                <a:latin typeface="Comic Sans MS"/>
                <a:ea typeface="Comic Sans MS"/>
                <a:cs typeface="Comic Sans MS"/>
                <a:sym typeface="Comic Sans MS"/>
              </a:rPr>
              <a:t>Locus:</a:t>
            </a:r>
            <a:r>
              <a:rPr sz="2800">
                <a:latin typeface="Comic Sans MS"/>
                <a:ea typeface="Comic Sans MS"/>
                <a:cs typeface="Comic Sans MS"/>
                <a:sym typeface="Comic Sans MS"/>
              </a:rPr>
              <a:t> </a:t>
            </a:r>
            <a:r>
              <a:rPr sz="2800">
                <a:solidFill>
                  <a:srgbClr val="0096FF"/>
                </a:solidFill>
                <a:latin typeface="Comic Sans MS"/>
                <a:ea typeface="Comic Sans MS"/>
                <a:cs typeface="Comic Sans MS"/>
                <a:sym typeface="Comic Sans MS"/>
              </a:rPr>
              <a:t>The position of a gene on a chromosome</a:t>
            </a:r>
            <a:r>
              <a:rPr sz="2800">
                <a:latin typeface="Comic Sans MS"/>
                <a:ea typeface="Comic Sans MS"/>
                <a:cs typeface="Comic Sans MS"/>
                <a:sym typeface="Comic Sans MS"/>
              </a:rPr>
              <a:t>.</a:t>
            </a:r>
          </a:p>
          <a:p>
            <a:pPr marL="440690" indent="-400050">
              <a:lnSpc>
                <a:spcPct val="60000"/>
              </a:lnSpc>
              <a:buClr>
                <a:srgbClr val="000000"/>
              </a:buClr>
              <a:buSzPct val="100000"/>
              <a:buFont typeface="Lucida Grande"/>
              <a:buChar char="✓"/>
            </a:pPr>
            <a:r>
              <a:rPr sz="2800" b="1">
                <a:latin typeface="Comic Sans MS"/>
                <a:ea typeface="Comic Sans MS"/>
                <a:cs typeface="Comic Sans MS"/>
                <a:sym typeface="Comic Sans MS"/>
              </a:rPr>
              <a:t>Allele:</a:t>
            </a:r>
            <a:r>
              <a:rPr sz="2800">
                <a:latin typeface="Comic Sans MS"/>
                <a:ea typeface="Comic Sans MS"/>
                <a:cs typeface="Comic Sans MS"/>
                <a:sym typeface="Comic Sans MS"/>
              </a:rPr>
              <a:t> </a:t>
            </a:r>
            <a:r>
              <a:rPr sz="2800">
                <a:solidFill>
                  <a:srgbClr val="0096FF"/>
                </a:solidFill>
                <a:latin typeface="Comic Sans MS"/>
                <a:ea typeface="Comic Sans MS"/>
                <a:cs typeface="Comic Sans MS"/>
                <a:sym typeface="Comic Sans MS"/>
              </a:rPr>
              <a:t>one of several alternative form of a gene at a given gene locus</a:t>
            </a:r>
            <a:r>
              <a:rPr sz="2800">
                <a:latin typeface="Comic Sans MS"/>
                <a:ea typeface="Comic Sans MS"/>
                <a:cs typeface="Comic Sans MS"/>
                <a:sym typeface="Comic Sans MS"/>
              </a:rPr>
              <a:t>.</a:t>
            </a:r>
          </a:p>
          <a:p>
            <a:pPr marL="440690" indent="-400050">
              <a:lnSpc>
                <a:spcPct val="60000"/>
              </a:lnSpc>
              <a:buClr>
                <a:srgbClr val="000000"/>
              </a:buClr>
              <a:buSzPct val="100000"/>
              <a:buFont typeface="Lucida Grande"/>
              <a:buChar char="✓"/>
            </a:pPr>
            <a:r>
              <a:rPr sz="2800" b="1">
                <a:latin typeface="Comic Sans MS"/>
                <a:ea typeface="Comic Sans MS"/>
                <a:cs typeface="Comic Sans MS"/>
                <a:sym typeface="Comic Sans MS"/>
              </a:rPr>
              <a:t>Genotype:</a:t>
            </a:r>
            <a:r>
              <a:rPr sz="2800">
                <a:latin typeface="Comic Sans MS"/>
                <a:ea typeface="Comic Sans MS"/>
                <a:cs typeface="Comic Sans MS"/>
                <a:sym typeface="Comic Sans MS"/>
              </a:rPr>
              <a:t> </a:t>
            </a:r>
            <a:r>
              <a:rPr sz="2800">
                <a:solidFill>
                  <a:srgbClr val="0096FF"/>
                </a:solidFill>
                <a:latin typeface="Comic Sans MS"/>
                <a:ea typeface="Comic Sans MS"/>
                <a:cs typeface="Comic Sans MS"/>
                <a:sym typeface="Comic Sans MS"/>
              </a:rPr>
              <a:t>refers to an individual’s genes.</a:t>
            </a:r>
            <a:endParaRPr sz="2800">
              <a:latin typeface="Comic Sans MS"/>
              <a:ea typeface="Comic Sans MS"/>
              <a:cs typeface="Comic Sans MS"/>
              <a:sym typeface="Comic Sans MS"/>
            </a:endParaRPr>
          </a:p>
          <a:p>
            <a:pPr marL="440690" indent="-400050">
              <a:lnSpc>
                <a:spcPct val="60000"/>
              </a:lnSpc>
              <a:buClr>
                <a:srgbClr val="000000"/>
              </a:buClr>
              <a:buSzPct val="100000"/>
              <a:buFont typeface="Lucida Grande"/>
              <a:buChar char="✓"/>
            </a:pPr>
            <a:r>
              <a:rPr sz="2800" b="1">
                <a:latin typeface="Comic Sans MS"/>
                <a:ea typeface="Comic Sans MS"/>
                <a:cs typeface="Comic Sans MS"/>
                <a:sym typeface="Comic Sans MS"/>
              </a:rPr>
              <a:t>Phenotype:</a:t>
            </a:r>
            <a:r>
              <a:rPr sz="2800">
                <a:latin typeface="Comic Sans MS"/>
                <a:ea typeface="Comic Sans MS"/>
                <a:cs typeface="Comic Sans MS"/>
                <a:sym typeface="Comic Sans MS"/>
              </a:rPr>
              <a:t> </a:t>
            </a:r>
            <a:r>
              <a:rPr sz="2800">
                <a:solidFill>
                  <a:srgbClr val="0096FF"/>
                </a:solidFill>
                <a:latin typeface="Comic Sans MS"/>
                <a:ea typeface="Comic Sans MS"/>
                <a:cs typeface="Comic Sans MS"/>
                <a:sym typeface="Comic Sans MS"/>
              </a:rPr>
              <a:t>refers to an individual’s physical appearance.</a:t>
            </a:r>
            <a:endParaRPr sz="2800">
              <a:latin typeface="Comic Sans MS"/>
              <a:ea typeface="Comic Sans MS"/>
              <a:cs typeface="Comic Sans MS"/>
              <a:sym typeface="Comic Sans MS"/>
            </a:endParaRPr>
          </a:p>
          <a:p>
            <a:pPr marL="440690" indent="-400050">
              <a:lnSpc>
                <a:spcPct val="60000"/>
              </a:lnSpc>
              <a:buClr>
                <a:srgbClr val="000000"/>
              </a:buClr>
              <a:buSzPct val="100000"/>
              <a:buFont typeface="Lucida Grande"/>
              <a:buChar char="✓"/>
            </a:pPr>
            <a:r>
              <a:rPr sz="2800" b="1">
                <a:latin typeface="Comic Sans MS"/>
                <a:ea typeface="Comic Sans MS"/>
                <a:cs typeface="Comic Sans MS"/>
                <a:sym typeface="Comic Sans MS"/>
              </a:rPr>
              <a:t>Heterozygous:</a:t>
            </a:r>
            <a:r>
              <a:rPr sz="2800">
                <a:latin typeface="Comic Sans MS"/>
                <a:ea typeface="Comic Sans MS"/>
                <a:cs typeface="Comic Sans MS"/>
                <a:sym typeface="Comic Sans MS"/>
              </a:rPr>
              <a:t> </a:t>
            </a:r>
            <a:r>
              <a:rPr sz="2800">
                <a:solidFill>
                  <a:srgbClr val="0096FF"/>
                </a:solidFill>
                <a:latin typeface="Comic Sans MS"/>
                <a:ea typeface="Comic Sans MS"/>
                <a:cs typeface="Comic Sans MS"/>
                <a:sym typeface="Comic Sans MS"/>
              </a:rPr>
              <a:t>having two different alleles at a given gene locus.</a:t>
            </a:r>
            <a:endParaRPr sz="2800">
              <a:latin typeface="Comic Sans MS"/>
              <a:ea typeface="Comic Sans MS"/>
              <a:cs typeface="Comic Sans MS"/>
              <a:sym typeface="Comic Sans MS"/>
            </a:endParaRPr>
          </a:p>
          <a:p>
            <a:pPr marL="440690" indent="-400050">
              <a:lnSpc>
                <a:spcPct val="60000"/>
              </a:lnSpc>
              <a:buClr>
                <a:srgbClr val="000000"/>
              </a:buClr>
              <a:buSzPct val="100000"/>
              <a:buFont typeface="Lucida Grande"/>
              <a:buChar char="✓"/>
            </a:pPr>
            <a:r>
              <a:rPr sz="2800" b="1">
                <a:latin typeface="Comic Sans MS"/>
                <a:ea typeface="Comic Sans MS"/>
                <a:cs typeface="Comic Sans MS"/>
                <a:sym typeface="Comic Sans MS"/>
              </a:rPr>
              <a:t>Homozygous</a:t>
            </a:r>
            <a:r>
              <a:rPr sz="2800">
                <a:latin typeface="Comic Sans MS"/>
                <a:ea typeface="Comic Sans MS"/>
                <a:cs typeface="Comic Sans MS"/>
                <a:sym typeface="Comic Sans MS"/>
              </a:rPr>
              <a:t>: </a:t>
            </a:r>
            <a:r>
              <a:rPr sz="2800">
                <a:solidFill>
                  <a:srgbClr val="0096FF"/>
                </a:solidFill>
                <a:latin typeface="Comic Sans MS"/>
                <a:ea typeface="Comic Sans MS"/>
                <a:cs typeface="Comic Sans MS"/>
                <a:sym typeface="Comic Sans MS"/>
              </a:rPr>
              <a:t>having identical alleles at a given gene locus.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enotype"/>
          <p:cNvSpPr/>
          <p:nvPr/>
        </p:nvSpPr>
        <p:spPr>
          <a:xfrm>
            <a:off x="381000" y="31750"/>
            <a:ext cx="8547100" cy="9271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buClr>
                <a:srgbClr val="000000"/>
              </a:buClr>
              <a:buFont typeface="Comic Sans MS"/>
              <a:defRPr sz="4800">
                <a:solidFill>
                  <a:srgbClr val="000000"/>
                </a:solidFill>
                <a:uFill>
                  <a:solidFill>
                    <a:srgbClr val="000000"/>
                  </a:solidFill>
                </a:uFill>
                <a:latin typeface="Comic Sans MS"/>
                <a:ea typeface="Comic Sans MS"/>
                <a:cs typeface="Comic Sans MS"/>
                <a:sym typeface="Comic Sans MS"/>
              </a:defRPr>
            </a:lvl1pPr>
          </a:lstStyle>
          <a:p>
            <a:r>
              <a:t>Genotype</a:t>
            </a:r>
          </a:p>
        </p:txBody>
      </p:sp>
      <p:sp>
        <p:nvSpPr>
          <p:cNvPr id="114" name="the gene types a person inherited"/>
          <p:cNvSpPr/>
          <p:nvPr/>
        </p:nvSpPr>
        <p:spPr>
          <a:xfrm>
            <a:off x="1524000" y="1003300"/>
            <a:ext cx="7251700" cy="5715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marL="383540" indent="-342900" algn="l">
              <a:spcBef>
                <a:spcPts val="700"/>
              </a:spcBef>
              <a:buClr>
                <a:srgbClr val="000000"/>
              </a:buClr>
              <a:buSzPct val="100000"/>
              <a:buFont typeface="Comic Sans MS"/>
              <a:buChar char="•"/>
              <a:defRPr>
                <a:solidFill>
                  <a:srgbClr val="000000"/>
                </a:solidFill>
                <a:uFill>
                  <a:solidFill>
                    <a:srgbClr val="000000"/>
                  </a:solidFill>
                </a:uFill>
                <a:latin typeface="Comic Sans MS"/>
                <a:ea typeface="Comic Sans MS"/>
                <a:cs typeface="Comic Sans MS"/>
                <a:sym typeface="Comic Sans MS"/>
              </a:defRPr>
            </a:lvl1pPr>
          </a:lstStyle>
          <a:p>
            <a:r>
              <a:t>the gene types a person inherited</a:t>
            </a:r>
          </a:p>
        </p:txBody>
      </p:sp>
      <p:pic>
        <p:nvPicPr>
          <p:cNvPr id="115" name="18_02.jpg" descr="18_02.jpg"/>
          <p:cNvPicPr>
            <a:picLocks/>
          </p:cNvPicPr>
          <p:nvPr/>
        </p:nvPicPr>
        <p:blipFill>
          <a:blip r:embed="rId2">
            <a:extLst/>
          </a:blip>
          <a:srcRect l="5682" t="3030" r="6817"/>
          <a:stretch>
            <a:fillRect/>
          </a:stretch>
        </p:blipFill>
        <p:spPr>
          <a:xfrm>
            <a:off x="889000" y="1752600"/>
            <a:ext cx="8178801" cy="48768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10737</Words>
  <Application>Microsoft Office PowerPoint</Application>
  <PresentationFormat>عرض على الشاشة (3:4)‏</PresentationFormat>
  <Paragraphs>680</Paragraphs>
  <Slides>70</Slides>
  <Notes>44</Notes>
  <HiddenSlides>0</HiddenSlides>
  <MMClips>0</MMClips>
  <ScaleCrop>false</ScaleCrop>
  <HeadingPairs>
    <vt:vector size="4" baseType="variant">
      <vt:variant>
        <vt:lpstr>نسق</vt:lpstr>
      </vt:variant>
      <vt:variant>
        <vt:i4>1</vt:i4>
      </vt:variant>
      <vt:variant>
        <vt:lpstr>عناوين الشرائح</vt:lpstr>
      </vt:variant>
      <vt:variant>
        <vt:i4>70</vt:i4>
      </vt:variant>
    </vt:vector>
  </HeadingPairs>
  <TitlesOfParts>
    <vt:vector size="71" baseType="lpstr">
      <vt:lpstr>Showroom</vt:lpstr>
      <vt:lpstr>Patterns of Inheritance</vt:lpstr>
      <vt:lpstr>Patterns of inheritance</vt:lpstr>
      <vt:lpstr>Patterns of inheritance: Definition</vt:lpstr>
      <vt:lpstr>Patterns of inheritance</vt:lpstr>
      <vt:lpstr>Importance definition</vt:lpstr>
      <vt:lpstr>عرض تقديمي في PowerPoint</vt:lpstr>
      <vt:lpstr>عرض تقديمي في PowerPoint</vt:lpstr>
      <vt:lpstr>Importance definition</vt:lpstr>
      <vt:lpstr>عرض تقديمي في PowerPoint</vt:lpstr>
      <vt:lpstr>عرض تقديمي في PowerPoint</vt:lpstr>
      <vt:lpstr>عرض تقديمي في PowerPoint</vt:lpstr>
      <vt:lpstr>Mendelian disorders</vt:lpstr>
      <vt:lpstr>Mendelian Inheritance</vt:lpstr>
      <vt:lpstr>عرض تقديمي في PowerPoint</vt:lpstr>
      <vt:lpstr>Autosomal Dominant Inheritance</vt:lpstr>
      <vt:lpstr>Autosomal Dominant disorder</vt:lpstr>
      <vt:lpstr>عرض تقديمي في PowerPoint</vt:lpstr>
      <vt:lpstr>Autosomal Dominant disorders</vt:lpstr>
      <vt:lpstr>Autosomal Dominant disorder</vt:lpstr>
      <vt:lpstr>Autosomal Dominant disorder</vt:lpstr>
      <vt:lpstr>Autosomal dominant disorders</vt:lpstr>
      <vt:lpstr>Autosomal Recessive Inheritance</vt:lpstr>
      <vt:lpstr>عرض تقديمي في PowerPoint</vt:lpstr>
      <vt:lpstr>عرض تقديمي في PowerPoint</vt:lpstr>
      <vt:lpstr>عرض تقديمي في PowerPoint</vt:lpstr>
      <vt:lpstr>عرض تقديمي في PowerPoint</vt:lpstr>
      <vt:lpstr>عرض تقديمي في PowerPoint</vt:lpstr>
      <vt:lpstr>Autosomal Recessive Inheritance</vt:lpstr>
      <vt:lpstr>عرض تقديمي في PowerPoint</vt:lpstr>
      <vt:lpstr>عرض تقديمي في PowerPoint</vt:lpstr>
      <vt:lpstr>عرض تقديمي في PowerPoint</vt:lpstr>
      <vt:lpstr>عرض تقديمي في PowerPoint</vt:lpstr>
      <vt:lpstr>Sex-linked inheritance</vt:lpstr>
      <vt:lpstr>X-linked dominant inheritance</vt:lpstr>
      <vt:lpstr>X-linked dominant inheritance</vt:lpstr>
      <vt:lpstr>X-linked dominant inheritance</vt:lpstr>
      <vt:lpstr>X-linked recessive inheritance</vt:lpstr>
      <vt:lpstr>X-linked recessive inheritance</vt:lpstr>
      <vt:lpstr>X-linked recessive inheritance </vt:lpstr>
      <vt:lpstr>Y-linked inheritance</vt:lpstr>
      <vt:lpstr>Y-linked inheritance (Y)</vt:lpstr>
      <vt:lpstr>عرض تقديمي في PowerPoint</vt:lpstr>
      <vt:lpstr>Mitochondrial inheritance</vt:lpstr>
      <vt:lpstr> the steps when interpreting a Pedigree Chart</vt:lpstr>
      <vt:lpstr>Interpreting a Pedigree Chart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Example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of Inheritance</dc:title>
  <dc:creator>Anas I. Dannoun</dc:creator>
  <cp:lastModifiedBy>Anas I. Dannoun</cp:lastModifiedBy>
  <cp:revision>4</cp:revision>
  <dcterms:modified xsi:type="dcterms:W3CDTF">2017-06-15T14:52:57Z</dcterms:modified>
</cp:coreProperties>
</file>